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1" r:id="rId1"/>
  </p:sldMasterIdLst>
  <p:notesMasterIdLst>
    <p:notesMasterId r:id="rId23"/>
  </p:notesMasterIdLst>
  <p:sldIdLst>
    <p:sldId id="285" r:id="rId2"/>
    <p:sldId id="365" r:id="rId3"/>
    <p:sldId id="357" r:id="rId4"/>
    <p:sldId id="358" r:id="rId5"/>
    <p:sldId id="364" r:id="rId6"/>
    <p:sldId id="292" r:id="rId7"/>
    <p:sldId id="366" r:id="rId8"/>
    <p:sldId id="376" r:id="rId9"/>
    <p:sldId id="367" r:id="rId10"/>
    <p:sldId id="377" r:id="rId11"/>
    <p:sldId id="368" r:id="rId12"/>
    <p:sldId id="373" r:id="rId13"/>
    <p:sldId id="378" r:id="rId14"/>
    <p:sldId id="374" r:id="rId15"/>
    <p:sldId id="379" r:id="rId16"/>
    <p:sldId id="375" r:id="rId17"/>
    <p:sldId id="380" r:id="rId18"/>
    <p:sldId id="370" r:id="rId19"/>
    <p:sldId id="371" r:id="rId20"/>
    <p:sldId id="355" r:id="rId21"/>
    <p:sldId id="340" r:id="rId22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E95D27B-9D89-4645-99F3-605E6BEBE12E}">
          <p14:sldIdLst>
            <p14:sldId id="285"/>
            <p14:sldId id="365"/>
            <p14:sldId id="357"/>
            <p14:sldId id="358"/>
            <p14:sldId id="364"/>
            <p14:sldId id="292"/>
            <p14:sldId id="366"/>
            <p14:sldId id="376"/>
            <p14:sldId id="367"/>
            <p14:sldId id="377"/>
            <p14:sldId id="368"/>
            <p14:sldId id="373"/>
            <p14:sldId id="378"/>
            <p14:sldId id="374"/>
            <p14:sldId id="379"/>
            <p14:sldId id="375"/>
            <p14:sldId id="380"/>
            <p14:sldId id="370"/>
            <p14:sldId id="371"/>
            <p14:sldId id="355"/>
            <p14:sldId id="340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FFFF66"/>
    <a:srgbClr val="00504E"/>
    <a:srgbClr val="008D8A"/>
    <a:srgbClr val="006666"/>
    <a:srgbClr val="339966"/>
    <a:srgbClr val="009999"/>
    <a:srgbClr val="0099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64" autoAdjust="0"/>
    <p:restoredTop sz="94660"/>
  </p:normalViewPr>
  <p:slideViewPr>
    <p:cSldViewPr>
      <p:cViewPr varScale="1">
        <p:scale>
          <a:sx n="74" d="100"/>
          <a:sy n="74" d="100"/>
        </p:scale>
        <p:origin x="-12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27B5FF-342D-49A4-8812-FAAE159E59F1}" type="datetimeFigureOut">
              <a:rPr lang="ru-RU" smtClean="0"/>
              <a:pPr/>
              <a:t>11.06.2025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BB0D6-858E-438E-A71D-FE5FECC0E8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439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028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10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038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395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606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75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7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80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763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077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344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50000">
              <a:schemeClr val="accent6">
                <a:lumMod val="40000"/>
                <a:lumOff val="6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  <a:latin typeface="Palatino Linotype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11.06.2025</a:t>
            </a:fld>
            <a:endParaRPr lang="ru-RU">
              <a:solidFill>
                <a:prstClr val="white">
                  <a:tint val="75000"/>
                </a:prstClr>
              </a:solidFill>
              <a:latin typeface="Palatino Linotype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>
                  <a:tint val="75000"/>
                </a:prstClr>
              </a:solidFill>
              <a:latin typeface="Palatino Linotype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  <a:latin typeface="Palatino Linotype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white">
                  <a:tint val="75000"/>
                </a:prstClr>
              </a:solidFill>
              <a:latin typeface="Palatino Linotyp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5809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07504" y="188979"/>
            <a:ext cx="8893098" cy="1371660"/>
          </a:xfrm>
          <a:prstGeom prst="roundRect">
            <a:avLst/>
          </a:prstGeom>
          <a:solidFill>
            <a:srgbClr val="0070C0"/>
          </a:solidFill>
          <a:ln>
            <a:solidFill>
              <a:schemeClr val="accent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soft" dir="t"/>
          </a:scene3d>
          <a:sp3d prstMaterial="plastic">
            <a:bevelT w="165100" h="82550" prst="cross"/>
            <a:bevelB w="381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7947" y="215875"/>
            <a:ext cx="9144000" cy="1317868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Государственное общеобразовательное учреждение Ярославской области «Средняя школа  «Провинциальный колледж»</a:t>
            </a:r>
            <a:endParaRPr lang="ru-RU" sz="24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189" y="1700808"/>
            <a:ext cx="6181725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1096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31801" y="49726"/>
            <a:ext cx="8893098" cy="537509"/>
          </a:xfrm>
          <a:prstGeom prst="roundRect">
            <a:avLst/>
          </a:prstGeom>
          <a:solidFill>
            <a:srgbClr val="0070C0"/>
          </a:solidFill>
          <a:ln>
            <a:solidFill>
              <a:schemeClr val="accent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soft" dir="t"/>
          </a:scene3d>
          <a:sp3d prstMaterial="plastic">
            <a:bevelT w="165100" h="82550" prst="cross"/>
            <a:bevelB w="381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540560" y="84235"/>
            <a:ext cx="60628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atin typeface="+mn-lt"/>
                <a:cs typeface="+mn-cs"/>
              </a:rPr>
              <a:t>Социально-гуманитарный класс</a:t>
            </a:r>
            <a:endParaRPr lang="ru-RU" sz="2800" b="1" dirty="0">
              <a:latin typeface="+mn-lt"/>
              <a:cs typeface="+mn-cs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0" y="980728"/>
            <a:ext cx="9189661" cy="5184576"/>
            <a:chOff x="0" y="980728"/>
            <a:chExt cx="9189661" cy="5184576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980728"/>
              <a:ext cx="9189661" cy="5184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060" y="4464440"/>
              <a:ext cx="4870980" cy="599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03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3" y="2860844"/>
            <a:ext cx="8836481" cy="1216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3"/>
          <p:cNvSpPr txBox="1">
            <a:spLocks/>
          </p:cNvSpPr>
          <p:nvPr/>
        </p:nvSpPr>
        <p:spPr>
          <a:xfrm>
            <a:off x="-5478" y="188640"/>
            <a:ext cx="9171181" cy="151216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В заявлении на зачисление в социально-гуманитарный класс необходимо сделать отметку о выборе предметов учебного плана</a:t>
            </a:r>
          </a:p>
        </p:txBody>
      </p:sp>
    </p:spTree>
    <p:extLst>
      <p:ext uri="{BB962C8B-B14F-4D97-AF65-F5344CB8AC3E}">
        <p14:creationId xmlns:p14="http://schemas.microsoft.com/office/powerpoint/2010/main" val="3119109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/>
          </p:cNvSpPr>
          <p:nvPr/>
        </p:nvSpPr>
        <p:spPr>
          <a:xfrm>
            <a:off x="-27182" y="1700808"/>
            <a:ext cx="9171181" cy="151216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200000"/>
              </a:lnSpc>
              <a:buNone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Технологический профиль</a:t>
            </a:r>
          </a:p>
        </p:txBody>
      </p:sp>
    </p:spTree>
    <p:extLst>
      <p:ext uri="{BB962C8B-B14F-4D97-AF65-F5344CB8AC3E}">
        <p14:creationId xmlns:p14="http://schemas.microsoft.com/office/powerpoint/2010/main" val="2022002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31801" y="49726"/>
            <a:ext cx="8893098" cy="608730"/>
          </a:xfrm>
          <a:prstGeom prst="roundRect">
            <a:avLst/>
          </a:prstGeom>
          <a:solidFill>
            <a:srgbClr val="0070C0"/>
          </a:solidFill>
          <a:ln>
            <a:solidFill>
              <a:schemeClr val="accent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soft" dir="t"/>
          </a:scene3d>
          <a:sp3d prstMaterial="plastic">
            <a:bevelT w="165100" h="82550" prst="cross"/>
            <a:bevelB w="381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348041" y="92481"/>
            <a:ext cx="84618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+mn-lt"/>
                <a:cs typeface="+mn-cs"/>
              </a:rPr>
              <a:t>Информационно-технологический</a:t>
            </a:r>
            <a:r>
              <a:rPr lang="ru-RU" sz="2400" b="1" dirty="0" smtClean="0">
                <a:latin typeface="+mn-lt"/>
                <a:cs typeface="+mn-cs"/>
              </a:rPr>
              <a:t>  </a:t>
            </a:r>
            <a:r>
              <a:rPr lang="ru-RU" sz="2800" b="1" dirty="0" smtClean="0">
                <a:latin typeface="+mn-lt"/>
                <a:cs typeface="+mn-cs"/>
              </a:rPr>
              <a:t>класс</a:t>
            </a:r>
            <a:endParaRPr lang="ru-RU" sz="2800" b="1" dirty="0">
              <a:latin typeface="+mn-lt"/>
              <a:cs typeface="+mn-cs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0" y="980728"/>
            <a:ext cx="9169260" cy="5040560"/>
            <a:chOff x="0" y="980728"/>
            <a:chExt cx="9169260" cy="5040560"/>
          </a:xfrm>
        </p:grpSpPr>
        <p:pic>
          <p:nvPicPr>
            <p:cNvPr id="614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980728"/>
              <a:ext cx="9169260" cy="5040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1800" y="4424409"/>
              <a:ext cx="3792500" cy="557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4637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/>
          </p:cNvSpPr>
          <p:nvPr/>
        </p:nvSpPr>
        <p:spPr>
          <a:xfrm>
            <a:off x="-27182" y="1700808"/>
            <a:ext cx="9171181" cy="151216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200000"/>
              </a:lnSpc>
              <a:buNone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Естественнонаучный профиль</a:t>
            </a:r>
          </a:p>
        </p:txBody>
      </p:sp>
    </p:spTree>
    <p:extLst>
      <p:ext uri="{BB962C8B-B14F-4D97-AF65-F5344CB8AC3E}">
        <p14:creationId xmlns:p14="http://schemas.microsoft.com/office/powerpoint/2010/main" val="3795193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31801" y="49726"/>
            <a:ext cx="8893098" cy="537509"/>
          </a:xfrm>
          <a:prstGeom prst="roundRect">
            <a:avLst/>
          </a:prstGeom>
          <a:solidFill>
            <a:srgbClr val="0070C0"/>
          </a:solidFill>
          <a:ln>
            <a:solidFill>
              <a:schemeClr val="accent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soft" dir="t"/>
          </a:scene3d>
          <a:sp3d prstMaterial="plastic">
            <a:bevelT w="165100" h="82550" prst="cross"/>
            <a:bevelB w="381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957351" y="85031"/>
            <a:ext cx="50882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atin typeface="+mn-lt"/>
                <a:cs typeface="+mn-cs"/>
              </a:rPr>
              <a:t>Естественнонаучный класс</a:t>
            </a:r>
            <a:endParaRPr lang="ru-RU" sz="2800" b="1" dirty="0">
              <a:latin typeface="+mn-lt"/>
              <a:cs typeface="+mn-cs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0" y="980728"/>
            <a:ext cx="9117656" cy="5040560"/>
            <a:chOff x="0" y="980728"/>
            <a:chExt cx="9117656" cy="5040560"/>
          </a:xfrm>
        </p:grpSpPr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980728"/>
              <a:ext cx="9117656" cy="5040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01" y="4145779"/>
              <a:ext cx="3444099" cy="557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2302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/>
          </p:cNvSpPr>
          <p:nvPr/>
        </p:nvSpPr>
        <p:spPr>
          <a:xfrm>
            <a:off x="-27182" y="1700808"/>
            <a:ext cx="9171181" cy="151216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200000"/>
              </a:lnSpc>
              <a:buNone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Экономический профиль</a:t>
            </a:r>
          </a:p>
        </p:txBody>
      </p:sp>
    </p:spTree>
    <p:extLst>
      <p:ext uri="{BB962C8B-B14F-4D97-AF65-F5344CB8AC3E}">
        <p14:creationId xmlns:p14="http://schemas.microsoft.com/office/powerpoint/2010/main" val="25129678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31801" y="0"/>
            <a:ext cx="8893098" cy="651709"/>
          </a:xfrm>
          <a:prstGeom prst="roundRect">
            <a:avLst/>
          </a:prstGeom>
          <a:solidFill>
            <a:srgbClr val="0070C0"/>
          </a:solidFill>
          <a:ln>
            <a:solidFill>
              <a:schemeClr val="accent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soft" dir="t"/>
          </a:scene3d>
          <a:sp3d prstMaterial="plastic">
            <a:bevelT w="165100" h="82550" prst="cross"/>
            <a:bevelB w="381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102841" y="66934"/>
            <a:ext cx="47339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atin typeface="+mn-lt"/>
                <a:cs typeface="+mn-cs"/>
              </a:rPr>
              <a:t>Экономический класс</a:t>
            </a:r>
            <a:endParaRPr lang="ru-RU" sz="3200" b="1" dirty="0">
              <a:latin typeface="+mn-lt"/>
              <a:cs typeface="+mn-cs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301096" y="757844"/>
            <a:ext cx="8337478" cy="5927728"/>
            <a:chOff x="301096" y="757844"/>
            <a:chExt cx="8337478" cy="5927728"/>
          </a:xfrm>
        </p:grpSpPr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096" y="757844"/>
              <a:ext cx="8337478" cy="5927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0050" y="4491082"/>
              <a:ext cx="3505200" cy="738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9391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3" y="2860844"/>
            <a:ext cx="8836481" cy="1216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3"/>
          <p:cNvSpPr txBox="1">
            <a:spLocks/>
          </p:cNvSpPr>
          <p:nvPr/>
        </p:nvSpPr>
        <p:spPr>
          <a:xfrm>
            <a:off x="-5478" y="188640"/>
            <a:ext cx="9171181" cy="151216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В заявлении на зачисление в экономический класс необходимо сделать отметку о выборе предметов учебного плана</a:t>
            </a:r>
          </a:p>
        </p:txBody>
      </p:sp>
    </p:spTree>
    <p:extLst>
      <p:ext uri="{BB962C8B-B14F-4D97-AF65-F5344CB8AC3E}">
        <p14:creationId xmlns:p14="http://schemas.microsoft.com/office/powerpoint/2010/main" val="1045322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66" y="4077072"/>
            <a:ext cx="895902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Тестирование по английскому языку для учеников, выбравших изучение английского языка на углубленном уровне, состоится 26 августа. Сбор в вестибюле школы. Время прохождения теста 9.00-10.00.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620688"/>
            <a:ext cx="89644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Обращаем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внимание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! </a:t>
            </a:r>
          </a:p>
          <a:p>
            <a:pPr algn="just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При выборе углубленного уровня изучения английского языка (возможность предоставляется в гуманитарном, социально-гуманитарных, экономическом классах) потребуется подтвердить свои знания на дополнительном тестировании (исключение составляют обучающиеся, закончившие школы/классы с углубленным изучением английского языка, и те абитуриенты, которые сдали  ОГЭ по английскому языку на «отлично» и «хорошо»). </a:t>
            </a:r>
          </a:p>
        </p:txBody>
      </p:sp>
    </p:spTree>
    <p:extLst>
      <p:ext uri="{BB962C8B-B14F-4D97-AF65-F5344CB8AC3E}">
        <p14:creationId xmlns:p14="http://schemas.microsoft.com/office/powerpoint/2010/main" val="4258122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9888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Учебные планы </a:t>
            </a:r>
            <a:b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ГОУ ЯО Средняя школа «Провинциальный колледж»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47936" y="43651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Фомичева Анна Николаевна,</a:t>
            </a:r>
          </a:p>
          <a:p>
            <a:pPr>
              <a:lnSpc>
                <a:spcPct val="120000"/>
              </a:lnSpc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заместитель директора по УВР</a:t>
            </a:r>
          </a:p>
          <a:p>
            <a:pPr>
              <a:lnSpc>
                <a:spcPct val="120000"/>
              </a:lnSpc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т. 21-23-85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43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131801" y="49726"/>
            <a:ext cx="8893098" cy="1219034"/>
          </a:xfrm>
          <a:prstGeom prst="roundRect">
            <a:avLst/>
          </a:prstGeom>
          <a:solidFill>
            <a:srgbClr val="0070C0"/>
          </a:solidFill>
          <a:ln>
            <a:solidFill>
              <a:schemeClr val="accent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soft" dir="t"/>
          </a:scene3d>
          <a:sp3d prstMaterial="plastic">
            <a:bevelT w="165100" h="82550" prst="cross"/>
            <a:bevelB w="381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16832"/>
            <a:ext cx="8229600" cy="30243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Изменение учебного плана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возможно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в 10 классе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  в декабре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и в мае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по заявлению.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63550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1466850">
              <a:lnSpc>
                <a:spcPct val="90000"/>
              </a:lnSpc>
              <a:spcAft>
                <a:spcPct val="35000"/>
              </a:spcAft>
            </a:pPr>
            <a:r>
              <a:rPr lang="ru-RU" b="1" dirty="0" smtClean="0">
                <a:solidFill>
                  <a:prstClr val="white"/>
                </a:solidFill>
                <a:ea typeface="+mn-ea"/>
                <a:cs typeface="+mn-cs"/>
              </a:rPr>
              <a:t>Изменение учебного плана</a:t>
            </a:r>
            <a:endParaRPr lang="ru-RU" b="1" dirty="0">
              <a:solidFill>
                <a:prstClr val="white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391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36912"/>
            <a:ext cx="8229600" cy="1180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</a:rPr>
              <a:t>Спасибо за внимание!</a:t>
            </a:r>
            <a:endParaRPr lang="ru-RU" sz="5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92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4826" y="116632"/>
            <a:ext cx="7848872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3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Федеральная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3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образовательная программа среднего общего </a:t>
            </a:r>
            <a:r>
              <a:rPr lang="ru-RU" sz="33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образования</a:t>
            </a:r>
            <a:endParaRPr lang="ru-RU" sz="3300" b="1" dirty="0">
              <a:solidFill>
                <a:schemeClr val="accent6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2420888"/>
            <a:ext cx="6552728" cy="3738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Федеральные учебные планы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Федеральный 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план внеурочной деятельности. 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+mn-lt"/>
              <a:cs typeface="+mn-cs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Федеральный 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календарный учебный график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Федеральный 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календарный план воспитательной работы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Федеральная 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рабочая программа воспитания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Федеральные 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рабочие программы учебных 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предметов.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947" y="1681658"/>
            <a:ext cx="771540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300" b="1" dirty="0" smtClean="0">
                <a:solidFill>
                  <a:schemeClr val="accent6">
                    <a:lumMod val="50000"/>
                  </a:schemeClr>
                </a:solidFill>
                <a:latin typeface="Palatino Linotype"/>
              </a:rPr>
              <a:t>Введена с 1 </a:t>
            </a:r>
            <a:r>
              <a:rPr lang="ru-RU" sz="3300" b="1" dirty="0">
                <a:solidFill>
                  <a:schemeClr val="accent6">
                    <a:lumMod val="50000"/>
                  </a:schemeClr>
                </a:solidFill>
                <a:latin typeface="Palatino Linotype"/>
              </a:rPr>
              <a:t>сентября </a:t>
            </a:r>
            <a:r>
              <a:rPr lang="ru-RU" sz="3300" b="1" dirty="0" smtClean="0">
                <a:solidFill>
                  <a:schemeClr val="accent6">
                    <a:lumMod val="50000"/>
                  </a:schemeClr>
                </a:solidFill>
                <a:latin typeface="Palatino Linotype"/>
              </a:rPr>
              <a:t>2023 года. 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31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00708" y="49726"/>
            <a:ext cx="8893098" cy="717529"/>
          </a:xfrm>
          <a:prstGeom prst="roundRect">
            <a:avLst/>
          </a:prstGeom>
          <a:solidFill>
            <a:srgbClr val="0070C0"/>
          </a:solidFill>
          <a:ln>
            <a:solidFill>
              <a:schemeClr val="accent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soft" dir="t"/>
          </a:scene3d>
          <a:sp3d prstMaterial="plastic">
            <a:bevelT w="165100" h="82550" prst="cross"/>
            <a:bevelB w="381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2038"/>
            <a:ext cx="8229600" cy="72008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Обязательные предметы – 13 </a:t>
            </a:r>
            <a:endParaRPr lang="ru-RU" sz="4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2153518"/>
              </p:ext>
            </p:extLst>
          </p:nvPr>
        </p:nvGraphicFramePr>
        <p:xfrm>
          <a:off x="1704631" y="1124744"/>
          <a:ext cx="5685252" cy="551237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05646"/>
                <a:gridCol w="5079606"/>
              </a:tblGrid>
              <a:tr h="633670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endParaRPr lang="ru-RU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предмет</a:t>
                      </a:r>
                      <a:endParaRPr lang="ru-RU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</a:tr>
              <a:tr h="31683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Русский язык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</a:tr>
              <a:tr h="31683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Литература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</a:tr>
              <a:tr h="31683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Иностранный язык (английский)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</a:tr>
              <a:tr h="31683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</a:tr>
              <a:tr h="31683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Информатика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</a:tr>
              <a:tr h="31683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История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</a:tr>
              <a:tr h="31683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Обществознание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</a:tr>
              <a:tr h="31683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География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</a:tr>
              <a:tr h="31683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Физика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</a:tr>
              <a:tr h="31683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Химия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</a:tr>
              <a:tr h="31683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Биология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</a:tr>
              <a:tr h="31683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Физическая культура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</a:tr>
              <a:tr h="31683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ОБЖ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853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00708" y="49726"/>
            <a:ext cx="8893098" cy="1075018"/>
          </a:xfrm>
          <a:prstGeom prst="roundRect">
            <a:avLst/>
          </a:prstGeom>
          <a:solidFill>
            <a:srgbClr val="0070C0"/>
          </a:solidFill>
          <a:ln>
            <a:solidFill>
              <a:schemeClr val="accent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soft" dir="t"/>
          </a:scene3d>
          <a:sp3d prstMaterial="plastic">
            <a:bevelT w="165100" h="82550" prst="cross"/>
            <a:bevelB w="381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Углубленное изучение предметов на уровне СОО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92896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Не менее 2-х учебных предметов на углубленном уровне из соответствующей профилю обучения предметной области и (или) смежной с ней предметной области.</a:t>
            </a:r>
          </a:p>
        </p:txBody>
      </p:sp>
    </p:spTree>
    <p:extLst>
      <p:ext uri="{BB962C8B-B14F-4D97-AF65-F5344CB8AC3E}">
        <p14:creationId xmlns:p14="http://schemas.microsoft.com/office/powerpoint/2010/main" val="134579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00708" y="49726"/>
            <a:ext cx="8893098" cy="1291042"/>
          </a:xfrm>
          <a:prstGeom prst="roundRect">
            <a:avLst/>
          </a:prstGeom>
          <a:solidFill>
            <a:srgbClr val="0070C0"/>
          </a:solidFill>
          <a:ln>
            <a:solidFill>
              <a:schemeClr val="accent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soft" dir="t"/>
          </a:scene3d>
          <a:sp3d prstMaterial="plastic">
            <a:bevelT w="165100" h="82550" prst="cross"/>
            <a:bevelB w="381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626" name="Rectangle 3"/>
          <p:cNvSpPr>
            <a:spLocks noGrp="1"/>
          </p:cNvSpPr>
          <p:nvPr>
            <p:ph idx="1"/>
          </p:nvPr>
        </p:nvSpPr>
        <p:spPr>
          <a:xfrm>
            <a:off x="0" y="1700808"/>
            <a:ext cx="9171181" cy="3384376"/>
          </a:xfrm>
        </p:spPr>
        <p:txBody>
          <a:bodyPr>
            <a:noAutofit/>
          </a:bodyPr>
          <a:lstStyle/>
          <a:p>
            <a:pPr marL="177800" indent="-177800">
              <a:lnSpc>
                <a:spcPct val="200000"/>
              </a:lnSpc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Гуманитарный (гуманитарный класс  и два социально-гуманитарных класса) 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177800" indent="-177800">
              <a:lnSpc>
                <a:spcPct val="200000"/>
              </a:lnSpc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Технологический (информационно-технологический класс)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177800" indent="-177800" eaLnBrk="1" hangingPunct="1">
              <a:lnSpc>
                <a:spcPct val="200000"/>
              </a:lnSpc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Естественнонаучный (естественнонаучный класс)</a:t>
            </a:r>
          </a:p>
          <a:p>
            <a:pPr marL="177800" indent="-177800" eaLnBrk="1" hangingPunct="1">
              <a:lnSpc>
                <a:spcPct val="200000"/>
              </a:lnSpc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С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оциально-экономический  (экономический класс)</a:t>
            </a:r>
          </a:p>
        </p:txBody>
      </p:sp>
      <p:sp>
        <p:nvSpPr>
          <p:cNvPr id="26630" name="Заголовок 1"/>
          <p:cNvSpPr>
            <a:spLocks/>
          </p:cNvSpPr>
          <p:nvPr/>
        </p:nvSpPr>
        <p:spPr bwMode="auto">
          <a:xfrm>
            <a:off x="432457" y="195755"/>
            <a:ext cx="8229600" cy="856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600" b="1" dirty="0">
                <a:latin typeface="+mn-lt"/>
                <a:cs typeface="+mn-cs"/>
              </a:rPr>
              <a:t>Профили </a:t>
            </a:r>
            <a:r>
              <a:rPr lang="ru-RU" sz="3600" b="1" dirty="0" smtClean="0">
                <a:latin typeface="+mn-lt"/>
                <a:cs typeface="+mn-cs"/>
              </a:rPr>
              <a:t>обучения</a:t>
            </a:r>
            <a:endParaRPr lang="ru-RU" sz="3600" b="1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15844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/>
          </p:cNvSpPr>
          <p:nvPr/>
        </p:nvSpPr>
        <p:spPr>
          <a:xfrm>
            <a:off x="-27182" y="1700808"/>
            <a:ext cx="9171181" cy="151216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200000"/>
              </a:lnSpc>
              <a:buNone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Гуманитарный профиль</a:t>
            </a:r>
          </a:p>
        </p:txBody>
      </p:sp>
    </p:spTree>
    <p:extLst>
      <p:ext uri="{BB962C8B-B14F-4D97-AF65-F5344CB8AC3E}">
        <p14:creationId xmlns:p14="http://schemas.microsoft.com/office/powerpoint/2010/main" val="71861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31801" y="49727"/>
            <a:ext cx="8893098" cy="639008"/>
          </a:xfrm>
          <a:prstGeom prst="roundRect">
            <a:avLst/>
          </a:prstGeom>
          <a:solidFill>
            <a:srgbClr val="0070C0"/>
          </a:solidFill>
          <a:ln>
            <a:solidFill>
              <a:schemeClr val="accent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soft" dir="t"/>
          </a:scene3d>
          <a:sp3d prstMaterial="plastic">
            <a:bevelT w="165100" h="82550" prst="cross"/>
            <a:bevelB w="381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051857" y="42404"/>
            <a:ext cx="505298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latin typeface="+mn-lt"/>
                <a:cs typeface="+mn-cs"/>
              </a:rPr>
              <a:t>Гуманитарный класс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0" y="908720"/>
            <a:ext cx="9144000" cy="5400600"/>
            <a:chOff x="0" y="908720"/>
            <a:chExt cx="9213554" cy="54006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908720"/>
              <a:ext cx="9213554" cy="5400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96" y="4413449"/>
              <a:ext cx="4896544" cy="599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1600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24" y="2276872"/>
            <a:ext cx="8784976" cy="20412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3"/>
          <p:cNvSpPr txBox="1">
            <a:spLocks/>
          </p:cNvSpPr>
          <p:nvPr/>
        </p:nvSpPr>
        <p:spPr>
          <a:xfrm>
            <a:off x="-5478" y="188640"/>
            <a:ext cx="9171181" cy="151216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В заявлении на зачисление в гуманитарный класс необходимо сделать отметку о выборе предметов учебного плана</a:t>
            </a:r>
          </a:p>
        </p:txBody>
      </p:sp>
    </p:spTree>
    <p:extLst>
      <p:ext uri="{BB962C8B-B14F-4D97-AF65-F5344CB8AC3E}">
        <p14:creationId xmlns:p14="http://schemas.microsoft.com/office/powerpoint/2010/main" val="21744070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4456</TotalTime>
  <Words>337</Words>
  <Application>Microsoft Office PowerPoint</Application>
  <PresentationFormat>Экран (4:3)</PresentationFormat>
  <Paragraphs>67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Государственное общеобразовательное учреждение Ярославской области «Средняя школа  «Провинциальный колледж»</vt:lpstr>
      <vt:lpstr>Учебные планы  ГОУ ЯО Средняя школа «Провинциальный колледж»</vt:lpstr>
      <vt:lpstr>Презентация PowerPoint</vt:lpstr>
      <vt:lpstr>Обязательные предметы – 13 </vt:lpstr>
      <vt:lpstr>Углубленное изучение предметов на уровне СОО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Фомичева</dc:creator>
  <cp:lastModifiedBy>Учитель</cp:lastModifiedBy>
  <cp:revision>208</cp:revision>
  <cp:lastPrinted>2019-06-27T13:32:44Z</cp:lastPrinted>
  <dcterms:created xsi:type="dcterms:W3CDTF">2014-08-27T02:18:35Z</dcterms:created>
  <dcterms:modified xsi:type="dcterms:W3CDTF">2025-06-11T12:21:39Z</dcterms:modified>
</cp:coreProperties>
</file>