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1" r:id="rId1"/>
  </p:sldMasterIdLst>
  <p:notesMasterIdLst>
    <p:notesMasterId r:id="rId23"/>
  </p:notesMasterIdLst>
  <p:sldIdLst>
    <p:sldId id="285" r:id="rId2"/>
    <p:sldId id="365" r:id="rId3"/>
    <p:sldId id="357" r:id="rId4"/>
    <p:sldId id="358" r:id="rId5"/>
    <p:sldId id="364" r:id="rId6"/>
    <p:sldId id="292" r:id="rId7"/>
    <p:sldId id="366" r:id="rId8"/>
    <p:sldId id="376" r:id="rId9"/>
    <p:sldId id="367" r:id="rId10"/>
    <p:sldId id="377" r:id="rId11"/>
    <p:sldId id="368" r:id="rId12"/>
    <p:sldId id="373" r:id="rId13"/>
    <p:sldId id="378" r:id="rId14"/>
    <p:sldId id="374" r:id="rId15"/>
    <p:sldId id="379" r:id="rId16"/>
    <p:sldId id="375" r:id="rId17"/>
    <p:sldId id="380" r:id="rId18"/>
    <p:sldId id="370" r:id="rId19"/>
    <p:sldId id="371" r:id="rId20"/>
    <p:sldId id="355" r:id="rId21"/>
    <p:sldId id="340" r:id="rId22"/>
  </p:sldIdLst>
  <p:sldSz cx="9144000" cy="6858000" type="screen4x3"/>
  <p:notesSz cx="6761163" cy="9942513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FE95D27B-9D89-4645-99F3-605E6BEBE12E}">
          <p14:sldIdLst>
            <p14:sldId id="285"/>
            <p14:sldId id="365"/>
            <p14:sldId id="357"/>
            <p14:sldId id="358"/>
            <p14:sldId id="364"/>
            <p14:sldId id="292"/>
            <p14:sldId id="366"/>
            <p14:sldId id="376"/>
            <p14:sldId id="367"/>
            <p14:sldId id="377"/>
            <p14:sldId id="368"/>
            <p14:sldId id="373"/>
            <p14:sldId id="378"/>
            <p14:sldId id="374"/>
            <p14:sldId id="379"/>
            <p14:sldId id="375"/>
            <p14:sldId id="380"/>
            <p14:sldId id="370"/>
            <p14:sldId id="371"/>
            <p14:sldId id="355"/>
            <p14:sldId id="340"/>
          </p14:sldIdLst>
        </p14:section>
      </p14:sectionLst>
    </p:ex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FFFF99"/>
    <a:srgbClr val="FFFF66"/>
    <a:srgbClr val="00504E"/>
    <a:srgbClr val="008D8A"/>
    <a:srgbClr val="006666"/>
    <a:srgbClr val="339966"/>
    <a:srgbClr val="009999"/>
    <a:srgbClr val="0099CC"/>
    <a:srgbClr val="FF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5FD0F851-EC5A-4D38-B0AD-8093EC10F338}" styleName="Светлый стиль 1 -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D27102A9-8310-4765-A935-A1911B00CA55}" styleName="Светлый стиль 1 - акцент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DA37D80-6434-44D0-A028-1B22A696006F}" styleName="Светлый стиль 3 -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8799B23B-EC83-4686-B30A-512413B5E67A}" styleName="Светлый стиль 3 -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46F890A9-2807-4EBB-B81D-B2AA78EC7F39}" styleName="Темный стиль 2 - акцент 5/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7564" autoAdjust="0"/>
    <p:restoredTop sz="94660"/>
  </p:normalViewPr>
  <p:slideViewPr>
    <p:cSldViewPr>
      <p:cViewPr varScale="1">
        <p:scale>
          <a:sx n="74" d="100"/>
          <a:sy n="74" d="100"/>
        </p:scale>
        <p:origin x="-127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29761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27B5FF-342D-49A4-8812-FAAE159E59F1}" type="datetimeFigureOut">
              <a:rPr lang="ru-RU" smtClean="0"/>
              <a:pPr/>
              <a:t>11.06.2025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96938" y="746125"/>
            <a:ext cx="4967287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6117" y="4722694"/>
            <a:ext cx="5408930" cy="447413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29761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9BB0D6-858E-438E-A71D-FE5FECC0E82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74397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D37AA-B0F3-4E3D-A66D-01762AF44564}" type="datetimeFigureOut">
              <a:rPr lang="ru-RU" smtClean="0">
                <a:solidFill>
                  <a:prstClr val="white">
                    <a:tint val="75000"/>
                  </a:prstClr>
                </a:solidFill>
              </a:rPr>
              <a:pPr/>
              <a:t>11.06.2025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0F02E-31F8-4BB8-BA74-AE4CF1551D29}" type="slidenum">
              <a:rPr lang="ru-RU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60286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D37AA-B0F3-4E3D-A66D-01762AF44564}" type="datetimeFigureOut">
              <a:rPr lang="ru-RU" smtClean="0">
                <a:solidFill>
                  <a:prstClr val="white">
                    <a:tint val="75000"/>
                  </a:prstClr>
                </a:solidFill>
              </a:rPr>
              <a:pPr/>
              <a:t>11.06.2025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0F02E-31F8-4BB8-BA74-AE4CF1551D29}" type="slidenum">
              <a:rPr lang="ru-RU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51057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D37AA-B0F3-4E3D-A66D-01762AF44564}" type="datetimeFigureOut">
              <a:rPr lang="ru-RU" smtClean="0">
                <a:solidFill>
                  <a:prstClr val="white">
                    <a:tint val="75000"/>
                  </a:prstClr>
                </a:solidFill>
              </a:rPr>
              <a:pPr/>
              <a:t>11.06.2025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0F02E-31F8-4BB8-BA74-AE4CF1551D29}" type="slidenum">
              <a:rPr lang="ru-RU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40380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D37AA-B0F3-4E3D-A66D-01762AF44564}" type="datetimeFigureOut">
              <a:rPr lang="ru-RU" smtClean="0">
                <a:solidFill>
                  <a:prstClr val="white">
                    <a:tint val="75000"/>
                  </a:prstClr>
                </a:solidFill>
              </a:rPr>
              <a:pPr/>
              <a:t>11.06.2025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0F02E-31F8-4BB8-BA74-AE4CF1551D29}" type="slidenum">
              <a:rPr lang="ru-RU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23956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D37AA-B0F3-4E3D-A66D-01762AF44564}" type="datetimeFigureOut">
              <a:rPr lang="ru-RU" smtClean="0">
                <a:solidFill>
                  <a:prstClr val="white">
                    <a:tint val="75000"/>
                  </a:prstClr>
                </a:solidFill>
              </a:rPr>
              <a:pPr/>
              <a:t>11.06.2025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0F02E-31F8-4BB8-BA74-AE4CF1551D29}" type="slidenum">
              <a:rPr lang="ru-RU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96060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D37AA-B0F3-4E3D-A66D-01762AF44564}" type="datetimeFigureOut">
              <a:rPr lang="ru-RU" smtClean="0">
                <a:solidFill>
                  <a:prstClr val="white">
                    <a:tint val="75000"/>
                  </a:prstClr>
                </a:solidFill>
              </a:rPr>
              <a:pPr/>
              <a:t>11.06.2025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0F02E-31F8-4BB8-BA74-AE4CF1551D29}" type="slidenum">
              <a:rPr lang="ru-RU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87508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D37AA-B0F3-4E3D-A66D-01762AF44564}" type="datetimeFigureOut">
              <a:rPr lang="ru-RU" smtClean="0">
                <a:solidFill>
                  <a:prstClr val="white">
                    <a:tint val="75000"/>
                  </a:prstClr>
                </a:solidFill>
              </a:rPr>
              <a:pPr/>
              <a:t>11.06.2025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0F02E-31F8-4BB8-BA74-AE4CF1551D29}" type="slidenum">
              <a:rPr lang="ru-RU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9744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D37AA-B0F3-4E3D-A66D-01762AF44564}" type="datetimeFigureOut">
              <a:rPr lang="ru-RU" smtClean="0">
                <a:solidFill>
                  <a:prstClr val="white">
                    <a:tint val="75000"/>
                  </a:prstClr>
                </a:solidFill>
              </a:rPr>
              <a:pPr/>
              <a:t>11.06.2025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0F02E-31F8-4BB8-BA74-AE4CF1551D29}" type="slidenum">
              <a:rPr lang="ru-RU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0802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D37AA-B0F3-4E3D-A66D-01762AF44564}" type="datetimeFigureOut">
              <a:rPr lang="ru-RU" smtClean="0">
                <a:solidFill>
                  <a:prstClr val="white">
                    <a:tint val="75000"/>
                  </a:prstClr>
                </a:solidFill>
              </a:rPr>
              <a:pPr/>
              <a:t>11.06.2025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0F02E-31F8-4BB8-BA74-AE4CF1551D29}" type="slidenum">
              <a:rPr lang="ru-RU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97638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D37AA-B0F3-4E3D-A66D-01762AF44564}" type="datetimeFigureOut">
              <a:rPr lang="ru-RU" smtClean="0">
                <a:solidFill>
                  <a:prstClr val="white">
                    <a:tint val="75000"/>
                  </a:prstClr>
                </a:solidFill>
              </a:rPr>
              <a:pPr/>
              <a:t>11.06.2025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0F02E-31F8-4BB8-BA74-AE4CF1551D29}" type="slidenum">
              <a:rPr lang="ru-RU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40777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D37AA-B0F3-4E3D-A66D-01762AF44564}" type="datetimeFigureOut">
              <a:rPr lang="ru-RU" smtClean="0">
                <a:solidFill>
                  <a:prstClr val="white">
                    <a:tint val="75000"/>
                  </a:prstClr>
                </a:solidFill>
              </a:rPr>
              <a:pPr/>
              <a:t>11.06.2025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0F02E-31F8-4BB8-BA74-AE4CF1551D29}" type="slidenum">
              <a:rPr lang="ru-RU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33449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60000"/>
                <a:lumOff val="40000"/>
              </a:schemeClr>
            </a:gs>
            <a:gs pos="50000">
              <a:schemeClr val="accent6">
                <a:lumMod val="40000"/>
                <a:lumOff val="60000"/>
              </a:schemeClr>
            </a:gs>
            <a:gs pos="100000">
              <a:schemeClr val="accent6">
                <a:lumMod val="20000"/>
                <a:lumOff val="8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338D37AA-B0F3-4E3D-A66D-01762AF44564}" type="datetimeFigureOut">
              <a:rPr lang="ru-RU" smtClean="0">
                <a:solidFill>
                  <a:prstClr val="white">
                    <a:tint val="75000"/>
                  </a:prstClr>
                </a:solidFill>
                <a:latin typeface="Palatino Linotype"/>
                <a:cs typeface="+mn-cs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11.06.2025</a:t>
            </a:fld>
            <a:endParaRPr lang="ru-RU">
              <a:solidFill>
                <a:prstClr val="white">
                  <a:tint val="75000"/>
                </a:prstClr>
              </a:solidFill>
              <a:latin typeface="Palatino Linotype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ru-RU">
              <a:solidFill>
                <a:prstClr val="white">
                  <a:tint val="75000"/>
                </a:prstClr>
              </a:solidFill>
              <a:latin typeface="Palatino Linotype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BFA0F02E-31F8-4BB8-BA74-AE4CF1551D29}" type="slidenum">
              <a:rPr lang="ru-RU" smtClean="0">
                <a:solidFill>
                  <a:prstClr val="white">
                    <a:tint val="75000"/>
                  </a:prstClr>
                </a:solidFill>
                <a:latin typeface="Palatino Linotype"/>
                <a:cs typeface="+mn-cs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ru-RU">
              <a:solidFill>
                <a:prstClr val="white">
                  <a:tint val="75000"/>
                </a:prstClr>
              </a:solidFill>
              <a:latin typeface="Palatino Linotyp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1158096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кругленный прямоугольник 5"/>
          <p:cNvSpPr/>
          <p:nvPr/>
        </p:nvSpPr>
        <p:spPr>
          <a:xfrm>
            <a:off x="107504" y="188979"/>
            <a:ext cx="8893098" cy="1371660"/>
          </a:xfrm>
          <a:prstGeom prst="roundRect">
            <a:avLst/>
          </a:prstGeom>
          <a:solidFill>
            <a:srgbClr val="0070C0"/>
          </a:solidFill>
          <a:ln>
            <a:solidFill>
              <a:schemeClr val="accent2">
                <a:lumMod val="50000"/>
              </a:schemeClr>
            </a:solidFill>
          </a:ln>
          <a:scene3d>
            <a:camera prst="orthographicFront">
              <a:rot lat="0" lon="0" rev="0"/>
            </a:camera>
            <a:lightRig rig="soft" dir="t"/>
          </a:scene3d>
          <a:sp3d prstMaterial="plastic">
            <a:bevelT w="165100" h="82550" prst="cross"/>
            <a:bevelB w="38100"/>
          </a:sp3d>
        </p:spPr>
        <p:style>
          <a:lnRef idx="0">
            <a:scrgbClr r="0" g="0" b="0"/>
          </a:lnRef>
          <a:fillRef idx="3">
            <a:scrgbClr r="0" g="0" b="0"/>
          </a:fillRef>
          <a:effectRef idx="3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17947" y="215875"/>
            <a:ext cx="9144000" cy="1317868"/>
          </a:xfrm>
        </p:spPr>
        <p:txBody>
          <a:bodyPr>
            <a:noAutofit/>
          </a:bodyPr>
          <a:lstStyle/>
          <a:p>
            <a:r>
              <a:rPr lang="ru-RU" sz="2400" b="1" dirty="0" smtClean="0"/>
              <a:t>Государственное общеобразовательное учреждение Ярославской области «Средняя школа  «Провинциальный колледж»</a:t>
            </a:r>
            <a:endParaRPr lang="ru-RU" sz="2400" b="1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3189" y="1700808"/>
            <a:ext cx="6181725" cy="495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310961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131801" y="49726"/>
            <a:ext cx="8893098" cy="537509"/>
          </a:xfrm>
          <a:prstGeom prst="roundRect">
            <a:avLst/>
          </a:prstGeom>
          <a:solidFill>
            <a:srgbClr val="0070C0"/>
          </a:solidFill>
          <a:ln>
            <a:solidFill>
              <a:schemeClr val="accent2">
                <a:lumMod val="50000"/>
              </a:schemeClr>
            </a:solidFill>
          </a:ln>
          <a:scene3d>
            <a:camera prst="orthographicFront">
              <a:rot lat="0" lon="0" rev="0"/>
            </a:camera>
            <a:lightRig rig="soft" dir="t"/>
          </a:scene3d>
          <a:sp3d prstMaterial="plastic">
            <a:bevelT w="165100" h="82550" prst="cross"/>
            <a:bevelB w="38100"/>
          </a:sp3d>
        </p:spPr>
        <p:style>
          <a:lnRef idx="0">
            <a:scrgbClr r="0" g="0" b="0"/>
          </a:lnRef>
          <a:fillRef idx="3">
            <a:scrgbClr r="0" g="0" b="0"/>
          </a:fillRef>
          <a:effectRef idx="3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1540560" y="84235"/>
            <a:ext cx="606287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2800" b="1" dirty="0" smtClean="0">
                <a:latin typeface="+mn-lt"/>
                <a:cs typeface="+mn-cs"/>
              </a:rPr>
              <a:t>Социально-гуманитарный класс</a:t>
            </a:r>
            <a:endParaRPr lang="ru-RU" sz="2800" b="1" dirty="0">
              <a:latin typeface="+mn-lt"/>
              <a:cs typeface="+mn-cs"/>
            </a:endParaRPr>
          </a:p>
        </p:txBody>
      </p:sp>
      <p:grpSp>
        <p:nvGrpSpPr>
          <p:cNvPr id="2" name="Группа 1"/>
          <p:cNvGrpSpPr/>
          <p:nvPr/>
        </p:nvGrpSpPr>
        <p:grpSpPr>
          <a:xfrm>
            <a:off x="0" y="980728"/>
            <a:ext cx="9189661" cy="5184576"/>
            <a:chOff x="0" y="980728"/>
            <a:chExt cx="9189661" cy="5184576"/>
          </a:xfrm>
        </p:grpSpPr>
        <p:pic>
          <p:nvPicPr>
            <p:cNvPr id="2050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980728"/>
              <a:ext cx="9189661" cy="51845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5" name="Picture 5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060" y="4464440"/>
              <a:ext cx="4870980" cy="5997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238034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83" y="2860844"/>
            <a:ext cx="8836481" cy="12162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3"/>
          <p:cNvSpPr txBox="1">
            <a:spLocks/>
          </p:cNvSpPr>
          <p:nvPr/>
        </p:nvSpPr>
        <p:spPr>
          <a:xfrm>
            <a:off x="-5478" y="188640"/>
            <a:ext cx="9171181" cy="1512168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None/>
            </a:pP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В заявлении на зачисление в социально-гуманитарный класс необходимо сделать отметку о выборе предметов учебного плана</a:t>
            </a:r>
          </a:p>
        </p:txBody>
      </p:sp>
    </p:spTree>
    <p:extLst>
      <p:ext uri="{BB962C8B-B14F-4D97-AF65-F5344CB8AC3E}">
        <p14:creationId xmlns:p14="http://schemas.microsoft.com/office/powerpoint/2010/main" val="31191094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/>
          </p:cNvSpPr>
          <p:nvPr/>
        </p:nvSpPr>
        <p:spPr>
          <a:xfrm>
            <a:off x="-27182" y="1700808"/>
            <a:ext cx="9171181" cy="1512168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200000"/>
              </a:lnSpc>
              <a:buNone/>
            </a:pPr>
            <a:r>
              <a:rPr lang="ru-RU" sz="3600" b="1" dirty="0" smtClean="0">
                <a:solidFill>
                  <a:schemeClr val="accent6">
                    <a:lumMod val="50000"/>
                  </a:schemeClr>
                </a:solidFill>
              </a:rPr>
              <a:t>Технологический профиль</a:t>
            </a:r>
          </a:p>
        </p:txBody>
      </p:sp>
    </p:spTree>
    <p:extLst>
      <p:ext uri="{BB962C8B-B14F-4D97-AF65-F5344CB8AC3E}">
        <p14:creationId xmlns:p14="http://schemas.microsoft.com/office/powerpoint/2010/main" val="20220024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131801" y="49726"/>
            <a:ext cx="8893098" cy="608730"/>
          </a:xfrm>
          <a:prstGeom prst="roundRect">
            <a:avLst/>
          </a:prstGeom>
          <a:solidFill>
            <a:srgbClr val="0070C0"/>
          </a:solidFill>
          <a:ln>
            <a:solidFill>
              <a:schemeClr val="accent2">
                <a:lumMod val="50000"/>
              </a:schemeClr>
            </a:solidFill>
          </a:ln>
          <a:scene3d>
            <a:camera prst="orthographicFront">
              <a:rot lat="0" lon="0" rev="0"/>
            </a:camera>
            <a:lightRig rig="soft" dir="t"/>
          </a:scene3d>
          <a:sp3d prstMaterial="plastic">
            <a:bevelT w="165100" h="82550" prst="cross"/>
            <a:bevelB w="38100"/>
          </a:sp3d>
        </p:spPr>
        <p:style>
          <a:lnRef idx="0">
            <a:scrgbClr r="0" g="0" b="0"/>
          </a:lnRef>
          <a:fillRef idx="3">
            <a:scrgbClr r="0" g="0" b="0"/>
          </a:fillRef>
          <a:effectRef idx="3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348041" y="92481"/>
            <a:ext cx="846183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latin typeface="+mn-lt"/>
                <a:cs typeface="+mn-cs"/>
              </a:rPr>
              <a:t>Информационно-технологический</a:t>
            </a:r>
            <a:r>
              <a:rPr lang="ru-RU" sz="2400" b="1" dirty="0" smtClean="0">
                <a:latin typeface="+mn-lt"/>
                <a:cs typeface="+mn-cs"/>
              </a:rPr>
              <a:t>  </a:t>
            </a:r>
            <a:r>
              <a:rPr lang="ru-RU" sz="2800" b="1" dirty="0" smtClean="0">
                <a:latin typeface="+mn-lt"/>
                <a:cs typeface="+mn-cs"/>
              </a:rPr>
              <a:t>класс</a:t>
            </a:r>
            <a:endParaRPr lang="ru-RU" sz="2800" b="1" dirty="0">
              <a:latin typeface="+mn-lt"/>
              <a:cs typeface="+mn-cs"/>
            </a:endParaRPr>
          </a:p>
        </p:txBody>
      </p:sp>
      <p:grpSp>
        <p:nvGrpSpPr>
          <p:cNvPr id="2" name="Группа 1"/>
          <p:cNvGrpSpPr/>
          <p:nvPr/>
        </p:nvGrpSpPr>
        <p:grpSpPr>
          <a:xfrm>
            <a:off x="0" y="980728"/>
            <a:ext cx="9169260" cy="5040560"/>
            <a:chOff x="0" y="980728"/>
            <a:chExt cx="9169260" cy="5040560"/>
          </a:xfrm>
        </p:grpSpPr>
        <p:pic>
          <p:nvPicPr>
            <p:cNvPr id="6147" name="Picture 3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980728"/>
              <a:ext cx="9169260" cy="50405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3076" name="Picture 4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1800" y="4424409"/>
              <a:ext cx="3792500" cy="5572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146375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/>
          </p:cNvSpPr>
          <p:nvPr/>
        </p:nvSpPr>
        <p:spPr>
          <a:xfrm>
            <a:off x="-27182" y="1700808"/>
            <a:ext cx="9171181" cy="1512168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200000"/>
              </a:lnSpc>
              <a:buNone/>
            </a:pPr>
            <a:r>
              <a:rPr lang="ru-RU" sz="3600" b="1" dirty="0" smtClean="0">
                <a:solidFill>
                  <a:schemeClr val="accent6">
                    <a:lumMod val="50000"/>
                  </a:schemeClr>
                </a:solidFill>
              </a:rPr>
              <a:t>Естественнонаучный профиль</a:t>
            </a:r>
          </a:p>
        </p:txBody>
      </p:sp>
    </p:spTree>
    <p:extLst>
      <p:ext uri="{BB962C8B-B14F-4D97-AF65-F5344CB8AC3E}">
        <p14:creationId xmlns:p14="http://schemas.microsoft.com/office/powerpoint/2010/main" val="3795193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131801" y="49726"/>
            <a:ext cx="8893098" cy="537509"/>
          </a:xfrm>
          <a:prstGeom prst="roundRect">
            <a:avLst/>
          </a:prstGeom>
          <a:solidFill>
            <a:srgbClr val="0070C0"/>
          </a:solidFill>
          <a:ln>
            <a:solidFill>
              <a:schemeClr val="accent2">
                <a:lumMod val="50000"/>
              </a:schemeClr>
            </a:solidFill>
          </a:ln>
          <a:scene3d>
            <a:camera prst="orthographicFront">
              <a:rot lat="0" lon="0" rev="0"/>
            </a:camera>
            <a:lightRig rig="soft" dir="t"/>
          </a:scene3d>
          <a:sp3d prstMaterial="plastic">
            <a:bevelT w="165100" h="82550" prst="cross"/>
            <a:bevelB w="38100"/>
          </a:sp3d>
        </p:spPr>
        <p:style>
          <a:lnRef idx="0">
            <a:scrgbClr r="0" g="0" b="0"/>
          </a:lnRef>
          <a:fillRef idx="3">
            <a:scrgbClr r="0" g="0" b="0"/>
          </a:fillRef>
          <a:effectRef idx="3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1957351" y="85031"/>
            <a:ext cx="508825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2800" b="1" dirty="0" smtClean="0">
                <a:latin typeface="+mn-lt"/>
                <a:cs typeface="+mn-cs"/>
              </a:rPr>
              <a:t>Естественнонаучный класс</a:t>
            </a:r>
            <a:endParaRPr lang="ru-RU" sz="2800" b="1" dirty="0">
              <a:latin typeface="+mn-lt"/>
              <a:cs typeface="+mn-cs"/>
            </a:endParaRPr>
          </a:p>
        </p:txBody>
      </p:sp>
      <p:grpSp>
        <p:nvGrpSpPr>
          <p:cNvPr id="2" name="Группа 1"/>
          <p:cNvGrpSpPr/>
          <p:nvPr/>
        </p:nvGrpSpPr>
        <p:grpSpPr>
          <a:xfrm>
            <a:off x="0" y="980728"/>
            <a:ext cx="9117656" cy="5040560"/>
            <a:chOff x="0" y="980728"/>
            <a:chExt cx="9117656" cy="5040560"/>
          </a:xfrm>
        </p:grpSpPr>
        <p:pic>
          <p:nvPicPr>
            <p:cNvPr id="4099" name="Picture 3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980728"/>
              <a:ext cx="9117656" cy="50405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6" name="Picture 4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101" y="4145779"/>
              <a:ext cx="3444099" cy="5572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4223029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/>
          </p:cNvSpPr>
          <p:nvPr/>
        </p:nvSpPr>
        <p:spPr>
          <a:xfrm>
            <a:off x="-27182" y="1700808"/>
            <a:ext cx="9171181" cy="1512168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200000"/>
              </a:lnSpc>
              <a:buNone/>
            </a:pPr>
            <a:r>
              <a:rPr lang="ru-RU" sz="3600" b="1" dirty="0" smtClean="0">
                <a:solidFill>
                  <a:schemeClr val="accent6">
                    <a:lumMod val="50000"/>
                  </a:schemeClr>
                </a:solidFill>
              </a:rPr>
              <a:t>Экономический профиль</a:t>
            </a:r>
          </a:p>
        </p:txBody>
      </p:sp>
    </p:spTree>
    <p:extLst>
      <p:ext uri="{BB962C8B-B14F-4D97-AF65-F5344CB8AC3E}">
        <p14:creationId xmlns:p14="http://schemas.microsoft.com/office/powerpoint/2010/main" val="251296786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131801" y="0"/>
            <a:ext cx="8893098" cy="651709"/>
          </a:xfrm>
          <a:prstGeom prst="roundRect">
            <a:avLst/>
          </a:prstGeom>
          <a:solidFill>
            <a:srgbClr val="0070C0"/>
          </a:solidFill>
          <a:ln>
            <a:solidFill>
              <a:schemeClr val="accent2">
                <a:lumMod val="50000"/>
              </a:schemeClr>
            </a:solidFill>
          </a:ln>
          <a:scene3d>
            <a:camera prst="orthographicFront">
              <a:rot lat="0" lon="0" rev="0"/>
            </a:camera>
            <a:lightRig rig="soft" dir="t"/>
          </a:scene3d>
          <a:sp3d prstMaterial="plastic">
            <a:bevelT w="165100" h="82550" prst="cross"/>
            <a:bevelB w="38100"/>
          </a:sp3d>
        </p:spPr>
        <p:style>
          <a:lnRef idx="0">
            <a:scrgbClr r="0" g="0" b="0"/>
          </a:lnRef>
          <a:fillRef idx="3">
            <a:scrgbClr r="0" g="0" b="0"/>
          </a:fillRef>
          <a:effectRef idx="3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102841" y="66934"/>
            <a:ext cx="473398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3200" b="1" dirty="0" smtClean="0">
                <a:latin typeface="+mn-lt"/>
                <a:cs typeface="+mn-cs"/>
              </a:rPr>
              <a:t>Экономический класс</a:t>
            </a:r>
            <a:endParaRPr lang="ru-RU" sz="3200" b="1" dirty="0">
              <a:latin typeface="+mn-lt"/>
              <a:cs typeface="+mn-cs"/>
            </a:endParaRPr>
          </a:p>
        </p:txBody>
      </p:sp>
      <p:grpSp>
        <p:nvGrpSpPr>
          <p:cNvPr id="2" name="Группа 1"/>
          <p:cNvGrpSpPr/>
          <p:nvPr/>
        </p:nvGrpSpPr>
        <p:grpSpPr>
          <a:xfrm>
            <a:off x="301096" y="757844"/>
            <a:ext cx="8337478" cy="5927728"/>
            <a:chOff x="301096" y="757844"/>
            <a:chExt cx="8337478" cy="5927728"/>
          </a:xfrm>
        </p:grpSpPr>
        <p:pic>
          <p:nvPicPr>
            <p:cNvPr id="7170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1096" y="757844"/>
              <a:ext cx="8337478" cy="59277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7" name="Picture 4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0050" y="4491082"/>
              <a:ext cx="3505200" cy="7381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393912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83" y="2860844"/>
            <a:ext cx="8836481" cy="12162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3"/>
          <p:cNvSpPr txBox="1">
            <a:spLocks/>
          </p:cNvSpPr>
          <p:nvPr/>
        </p:nvSpPr>
        <p:spPr>
          <a:xfrm>
            <a:off x="-5478" y="188640"/>
            <a:ext cx="9171181" cy="1512168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None/>
            </a:pP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В заявлении на зачисление в экономический класс необходимо сделать отметку о выборе предметов учебного плана</a:t>
            </a:r>
          </a:p>
        </p:txBody>
      </p:sp>
    </p:spTree>
    <p:extLst>
      <p:ext uri="{BB962C8B-B14F-4D97-AF65-F5344CB8AC3E}">
        <p14:creationId xmlns:p14="http://schemas.microsoft.com/office/powerpoint/2010/main" val="104532224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466" y="4077072"/>
            <a:ext cx="8959021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solidFill>
                  <a:schemeClr val="accent6">
                    <a:lumMod val="50000"/>
                  </a:schemeClr>
                </a:solidFill>
                <a:latin typeface="+mn-lt"/>
                <a:cs typeface="+mn-cs"/>
              </a:rPr>
              <a:t>Тестирование по английскому языку для учеников, выбравших изучение английского языка на углубленном уровне, состоится 26 августа. Сбор в вестибюле школы. Время прохождения теста 9.00-10.00.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0" y="620688"/>
            <a:ext cx="896448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>
                <a:solidFill>
                  <a:schemeClr val="accent6">
                    <a:lumMod val="50000"/>
                  </a:schemeClr>
                </a:solidFill>
                <a:latin typeface="+mn-lt"/>
                <a:cs typeface="+mn-cs"/>
              </a:rPr>
              <a:t>Обращаем </a:t>
            </a:r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  <a:latin typeface="+mn-lt"/>
                <a:cs typeface="+mn-cs"/>
              </a:rPr>
              <a:t>внимание</a:t>
            </a:r>
            <a:r>
              <a:rPr lang="ru-RU" sz="2000" b="1" dirty="0">
                <a:solidFill>
                  <a:schemeClr val="accent6">
                    <a:lumMod val="50000"/>
                  </a:schemeClr>
                </a:solidFill>
                <a:latin typeface="+mn-lt"/>
                <a:cs typeface="+mn-cs"/>
              </a:rPr>
              <a:t>! </a:t>
            </a:r>
          </a:p>
          <a:p>
            <a:pPr algn="just"/>
            <a:r>
              <a:rPr lang="ru-RU" sz="2000" b="1" dirty="0">
                <a:solidFill>
                  <a:schemeClr val="accent6">
                    <a:lumMod val="50000"/>
                  </a:schemeClr>
                </a:solidFill>
                <a:latin typeface="+mn-lt"/>
                <a:cs typeface="+mn-cs"/>
              </a:rPr>
              <a:t>При выборе углубленного уровня изучения английского языка (возможность предоставляется в гуманитарном, социально-гуманитарных, экономическом классах) потребуется подтвердить свои знания на дополнительном тестировании (исключение составляют обучающиеся, закончившие школы/классы с углубленным изучением английского языка, и те абитуриенты, которые сдали  ОГЭ по английскому языку на «отлично» и «хорошо»). </a:t>
            </a:r>
          </a:p>
        </p:txBody>
      </p:sp>
    </p:spTree>
    <p:extLst>
      <p:ext uri="{BB962C8B-B14F-4D97-AF65-F5344CB8AC3E}">
        <p14:creationId xmlns:p14="http://schemas.microsoft.com/office/powerpoint/2010/main" val="42581228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98884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Учебные планы </a:t>
            </a:r>
            <a:b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ГОУ ЯО Средняя школа «Провинциальный колледж»</a:t>
            </a:r>
            <a:endParaRPr lang="ru-RU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547936" y="4365104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5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20000"/>
              </a:lnSpc>
            </a:pP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Фомичева Анна Николаевна,</a:t>
            </a:r>
          </a:p>
          <a:p>
            <a:pPr>
              <a:lnSpc>
                <a:spcPct val="120000"/>
              </a:lnSpc>
            </a:pP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 заместитель директора по УВР</a:t>
            </a:r>
          </a:p>
          <a:p>
            <a:pPr>
              <a:lnSpc>
                <a:spcPct val="120000"/>
              </a:lnSpc>
            </a:pP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т. 21-23-85</a:t>
            </a:r>
            <a:endParaRPr lang="ru-RU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4437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131801" y="49726"/>
            <a:ext cx="8893098" cy="1219034"/>
          </a:xfrm>
          <a:prstGeom prst="roundRect">
            <a:avLst/>
          </a:prstGeom>
          <a:solidFill>
            <a:srgbClr val="0070C0"/>
          </a:solidFill>
          <a:ln>
            <a:solidFill>
              <a:schemeClr val="accent2">
                <a:lumMod val="50000"/>
              </a:schemeClr>
            </a:solidFill>
          </a:ln>
          <a:scene3d>
            <a:camera prst="orthographicFront">
              <a:rot lat="0" lon="0" rev="0"/>
            </a:camera>
            <a:lightRig rig="soft" dir="t"/>
          </a:scene3d>
          <a:sp3d prstMaterial="plastic">
            <a:bevelT w="165100" h="82550" prst="cross"/>
            <a:bevelB w="38100"/>
          </a:sp3d>
        </p:spPr>
        <p:style>
          <a:lnRef idx="0">
            <a:scrgbClr r="0" g="0" b="0"/>
          </a:lnRef>
          <a:fillRef idx="3">
            <a:scrgbClr r="0" g="0" b="0"/>
          </a:fillRef>
          <a:effectRef idx="3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916832"/>
            <a:ext cx="8229600" cy="302433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600" dirty="0">
                <a:solidFill>
                  <a:schemeClr val="accent6">
                    <a:lumMod val="50000"/>
                  </a:schemeClr>
                </a:solidFill>
              </a:rPr>
              <a:t>Изменение учебного плана 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</a:rPr>
              <a:t>возможно </a:t>
            </a:r>
            <a:r>
              <a:rPr lang="ru-RU" sz="3600" b="1" dirty="0" smtClean="0">
                <a:solidFill>
                  <a:schemeClr val="accent6">
                    <a:lumMod val="50000"/>
                  </a:schemeClr>
                </a:solidFill>
              </a:rPr>
              <a:t>в 10 классе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</a:rPr>
              <a:t>  в декабре 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</a:rPr>
              <a:t>и в мае 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</a:rPr>
              <a:t>по заявлению.</a:t>
            </a:r>
            <a:endParaRPr lang="ru-RU" sz="36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463550" y="12576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1466850">
              <a:lnSpc>
                <a:spcPct val="90000"/>
              </a:lnSpc>
              <a:spcAft>
                <a:spcPct val="35000"/>
              </a:spcAft>
            </a:pPr>
            <a:r>
              <a:rPr lang="ru-RU" b="1" dirty="0" smtClean="0">
                <a:solidFill>
                  <a:prstClr val="white"/>
                </a:solidFill>
                <a:ea typeface="+mn-ea"/>
                <a:cs typeface="+mn-cs"/>
              </a:rPr>
              <a:t>Изменение учебного плана</a:t>
            </a:r>
            <a:endParaRPr lang="ru-RU" b="1" dirty="0">
              <a:solidFill>
                <a:prstClr val="white"/>
              </a:solidFill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43913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2636912"/>
            <a:ext cx="8229600" cy="118072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5400" b="1" dirty="0" smtClean="0">
                <a:solidFill>
                  <a:schemeClr val="accent6">
                    <a:lumMod val="50000"/>
                  </a:schemeClr>
                </a:solidFill>
              </a:rPr>
              <a:t>Спасибо за внимание!</a:t>
            </a:r>
            <a:endParaRPr lang="ru-RU" sz="5400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4929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94826" y="116632"/>
            <a:ext cx="7848872" cy="16158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300" b="1" dirty="0" smtClean="0">
                <a:solidFill>
                  <a:schemeClr val="accent6">
                    <a:lumMod val="50000"/>
                  </a:schemeClr>
                </a:solidFill>
                <a:latin typeface="+mn-lt"/>
                <a:cs typeface="+mn-cs"/>
              </a:rPr>
              <a:t>Федеральная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3300" b="1" dirty="0">
                <a:solidFill>
                  <a:schemeClr val="accent6">
                    <a:lumMod val="50000"/>
                  </a:schemeClr>
                </a:solidFill>
                <a:latin typeface="+mn-lt"/>
                <a:cs typeface="+mn-cs"/>
              </a:rPr>
              <a:t>образовательная программа среднего общего </a:t>
            </a:r>
            <a:r>
              <a:rPr lang="ru-RU" sz="3300" b="1" dirty="0" smtClean="0">
                <a:solidFill>
                  <a:schemeClr val="accent6">
                    <a:lumMod val="50000"/>
                  </a:schemeClr>
                </a:solidFill>
                <a:latin typeface="+mn-lt"/>
                <a:cs typeface="+mn-cs"/>
              </a:rPr>
              <a:t>образования</a:t>
            </a:r>
            <a:endParaRPr lang="ru-RU" sz="3300" b="1" dirty="0">
              <a:solidFill>
                <a:schemeClr val="accent6">
                  <a:lumMod val="5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83568" y="2420888"/>
            <a:ext cx="6552728" cy="37385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ru-RU" sz="2000" dirty="0">
                <a:solidFill>
                  <a:schemeClr val="accent6">
                    <a:lumMod val="50000"/>
                  </a:schemeClr>
                </a:solidFill>
                <a:latin typeface="+mn-lt"/>
                <a:cs typeface="+mn-cs"/>
              </a:rPr>
              <a:t>Федеральные учебные планы</a:t>
            </a:r>
            <a:r>
              <a:rPr lang="ru-RU" sz="2000" dirty="0">
                <a:solidFill>
                  <a:schemeClr val="accent6">
                    <a:lumMod val="50000"/>
                  </a:schemeClr>
                </a:solidFill>
                <a:latin typeface="+mn-lt"/>
                <a:cs typeface="+mn-cs"/>
              </a:rPr>
              <a:t>.</a:t>
            </a: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ru-RU" sz="2000" dirty="0">
                <a:solidFill>
                  <a:schemeClr val="accent6">
                    <a:lumMod val="50000"/>
                  </a:schemeClr>
                </a:solidFill>
                <a:latin typeface="+mn-lt"/>
                <a:cs typeface="+mn-cs"/>
              </a:rPr>
              <a:t>Федеральный </a:t>
            </a:r>
            <a:r>
              <a:rPr lang="ru-RU" sz="2000" dirty="0">
                <a:solidFill>
                  <a:schemeClr val="accent6">
                    <a:lumMod val="50000"/>
                  </a:schemeClr>
                </a:solidFill>
                <a:latin typeface="+mn-lt"/>
                <a:cs typeface="+mn-cs"/>
              </a:rPr>
              <a:t>план внеурочной деятельности. </a:t>
            </a:r>
            <a:endParaRPr lang="ru-RU" sz="2000" dirty="0">
              <a:solidFill>
                <a:schemeClr val="accent6">
                  <a:lumMod val="50000"/>
                </a:schemeClr>
              </a:solidFill>
              <a:latin typeface="+mn-lt"/>
              <a:cs typeface="+mn-cs"/>
            </a:endParaRP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ru-RU" sz="2000" dirty="0">
                <a:solidFill>
                  <a:schemeClr val="accent6">
                    <a:lumMod val="50000"/>
                  </a:schemeClr>
                </a:solidFill>
                <a:latin typeface="+mn-lt"/>
                <a:cs typeface="+mn-cs"/>
              </a:rPr>
              <a:t>Федеральный </a:t>
            </a:r>
            <a:r>
              <a:rPr lang="ru-RU" sz="2000" dirty="0">
                <a:solidFill>
                  <a:schemeClr val="accent6">
                    <a:lumMod val="50000"/>
                  </a:schemeClr>
                </a:solidFill>
                <a:latin typeface="+mn-lt"/>
                <a:cs typeface="+mn-cs"/>
              </a:rPr>
              <a:t>календарный учебный график</a:t>
            </a:r>
            <a:r>
              <a:rPr lang="ru-RU" sz="2000" dirty="0">
                <a:solidFill>
                  <a:schemeClr val="accent6">
                    <a:lumMod val="50000"/>
                  </a:schemeClr>
                </a:solidFill>
                <a:latin typeface="+mn-lt"/>
                <a:cs typeface="+mn-cs"/>
              </a:rPr>
              <a:t>.</a:t>
            </a: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ru-RU" sz="2000" dirty="0">
                <a:solidFill>
                  <a:schemeClr val="accent6">
                    <a:lumMod val="50000"/>
                  </a:schemeClr>
                </a:solidFill>
                <a:latin typeface="+mn-lt"/>
                <a:cs typeface="+mn-cs"/>
              </a:rPr>
              <a:t>Федеральный </a:t>
            </a:r>
            <a:r>
              <a:rPr lang="ru-RU" sz="2000" dirty="0">
                <a:solidFill>
                  <a:schemeClr val="accent6">
                    <a:lumMod val="50000"/>
                  </a:schemeClr>
                </a:solidFill>
                <a:latin typeface="+mn-lt"/>
                <a:cs typeface="+mn-cs"/>
              </a:rPr>
              <a:t>календарный план воспитательной работы</a:t>
            </a:r>
            <a:r>
              <a:rPr lang="ru-RU" sz="2000" dirty="0">
                <a:solidFill>
                  <a:schemeClr val="accent6">
                    <a:lumMod val="50000"/>
                  </a:schemeClr>
                </a:solidFill>
                <a:latin typeface="+mn-lt"/>
                <a:cs typeface="+mn-cs"/>
              </a:rPr>
              <a:t>.</a:t>
            </a: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ru-RU" sz="2000" dirty="0">
                <a:solidFill>
                  <a:schemeClr val="accent6">
                    <a:lumMod val="50000"/>
                  </a:schemeClr>
                </a:solidFill>
                <a:latin typeface="+mn-lt"/>
                <a:cs typeface="+mn-cs"/>
              </a:rPr>
              <a:t>Федеральная </a:t>
            </a:r>
            <a:r>
              <a:rPr lang="ru-RU" sz="2000" dirty="0">
                <a:solidFill>
                  <a:schemeClr val="accent6">
                    <a:lumMod val="50000"/>
                  </a:schemeClr>
                </a:solidFill>
                <a:latin typeface="+mn-lt"/>
                <a:cs typeface="+mn-cs"/>
              </a:rPr>
              <a:t>рабочая программа воспитания</a:t>
            </a:r>
            <a:r>
              <a:rPr lang="ru-RU" sz="2000" dirty="0">
                <a:solidFill>
                  <a:schemeClr val="accent6">
                    <a:lumMod val="50000"/>
                  </a:schemeClr>
                </a:solidFill>
                <a:latin typeface="+mn-lt"/>
                <a:cs typeface="+mn-cs"/>
              </a:rPr>
              <a:t>.</a:t>
            </a: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ru-RU" sz="2000" dirty="0">
                <a:solidFill>
                  <a:schemeClr val="accent6">
                    <a:lumMod val="50000"/>
                  </a:schemeClr>
                </a:solidFill>
                <a:latin typeface="+mn-lt"/>
                <a:cs typeface="+mn-cs"/>
              </a:rPr>
              <a:t>Федеральные </a:t>
            </a:r>
            <a:r>
              <a:rPr lang="ru-RU" sz="2000" dirty="0">
                <a:solidFill>
                  <a:schemeClr val="accent6">
                    <a:lumMod val="50000"/>
                  </a:schemeClr>
                </a:solidFill>
                <a:latin typeface="+mn-lt"/>
                <a:cs typeface="+mn-cs"/>
              </a:rPr>
              <a:t>рабочие программы учебных </a:t>
            </a:r>
            <a:r>
              <a:rPr lang="ru-RU" sz="2000" dirty="0">
                <a:solidFill>
                  <a:schemeClr val="accent6">
                    <a:lumMod val="50000"/>
                  </a:schemeClr>
                </a:solidFill>
                <a:latin typeface="+mn-lt"/>
                <a:cs typeface="+mn-cs"/>
              </a:rPr>
              <a:t>предметов.</a:t>
            </a:r>
            <a:endParaRPr lang="ru-RU" sz="2000" dirty="0">
              <a:solidFill>
                <a:schemeClr val="accent6">
                  <a:lumMod val="5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4947" y="1681658"/>
            <a:ext cx="7715403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300" b="1" dirty="0" smtClean="0">
                <a:solidFill>
                  <a:schemeClr val="accent6">
                    <a:lumMod val="50000"/>
                  </a:schemeClr>
                </a:solidFill>
                <a:latin typeface="Palatino Linotype"/>
              </a:rPr>
              <a:t>Введена с 1 </a:t>
            </a:r>
            <a:r>
              <a:rPr lang="ru-RU" sz="3300" b="1" dirty="0">
                <a:solidFill>
                  <a:schemeClr val="accent6">
                    <a:lumMod val="50000"/>
                  </a:schemeClr>
                </a:solidFill>
                <a:latin typeface="Palatino Linotype"/>
              </a:rPr>
              <a:t>сентября </a:t>
            </a:r>
            <a:r>
              <a:rPr lang="ru-RU" sz="3300" b="1" dirty="0" smtClean="0">
                <a:solidFill>
                  <a:schemeClr val="accent6">
                    <a:lumMod val="50000"/>
                  </a:schemeClr>
                </a:solidFill>
                <a:latin typeface="Palatino Linotype"/>
              </a:rPr>
              <a:t>2023 года. </a:t>
            </a:r>
            <a:endParaRPr lang="ru-RU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6312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100708" y="49726"/>
            <a:ext cx="8893098" cy="717529"/>
          </a:xfrm>
          <a:prstGeom prst="roundRect">
            <a:avLst/>
          </a:prstGeom>
          <a:solidFill>
            <a:srgbClr val="0070C0"/>
          </a:solidFill>
          <a:ln>
            <a:solidFill>
              <a:schemeClr val="accent2">
                <a:lumMod val="50000"/>
              </a:schemeClr>
            </a:solidFill>
          </a:ln>
          <a:scene3d>
            <a:camera prst="orthographicFront">
              <a:rot lat="0" lon="0" rev="0"/>
            </a:camera>
            <a:lightRig rig="soft" dir="t"/>
          </a:scene3d>
          <a:sp3d prstMaterial="plastic">
            <a:bevelT w="165100" h="82550" prst="cross"/>
            <a:bevelB w="38100"/>
          </a:sp3d>
        </p:spPr>
        <p:style>
          <a:lnRef idx="0">
            <a:scrgbClr r="0" g="0" b="0"/>
          </a:lnRef>
          <a:fillRef idx="3">
            <a:scrgbClr r="0" g="0" b="0"/>
          </a:fillRef>
          <a:effectRef idx="3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2038"/>
            <a:ext cx="8229600" cy="720080"/>
          </a:xfrm>
        </p:spPr>
        <p:txBody>
          <a:bodyPr>
            <a:normAutofit/>
          </a:bodyPr>
          <a:lstStyle/>
          <a:p>
            <a:r>
              <a:rPr lang="ru-RU" sz="4000" b="1" dirty="0" smtClean="0"/>
              <a:t>Обязательные предметы – 13 </a:t>
            </a:r>
            <a:endParaRPr lang="ru-RU" sz="4000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02153518"/>
              </p:ext>
            </p:extLst>
          </p:nvPr>
        </p:nvGraphicFramePr>
        <p:xfrm>
          <a:off x="1704631" y="1124744"/>
          <a:ext cx="5685252" cy="5512375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605646"/>
                <a:gridCol w="5079606"/>
              </a:tblGrid>
              <a:tr h="633670"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№</a:t>
                      </a:r>
                      <a:endParaRPr lang="ru-RU" sz="2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предмет</a:t>
                      </a:r>
                      <a:endParaRPr lang="ru-RU" sz="2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0070C0"/>
                    </a:solidFill>
                  </a:tcPr>
                </a:tc>
              </a:tr>
              <a:tr h="316835"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ru-RU" sz="24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Русский язык</a:t>
                      </a:r>
                      <a:endParaRPr lang="ru-RU" sz="24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0070C0"/>
                    </a:solidFill>
                  </a:tcPr>
                </a:tc>
              </a:tr>
              <a:tr h="316835"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ru-RU" sz="24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Литература</a:t>
                      </a:r>
                      <a:endParaRPr lang="ru-RU" sz="24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0070C0"/>
                    </a:solidFill>
                  </a:tcPr>
                </a:tc>
              </a:tr>
              <a:tr h="316835"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ru-RU" sz="24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Иностранный язык (английский)</a:t>
                      </a:r>
                      <a:endParaRPr lang="ru-RU" sz="24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0070C0"/>
                    </a:solidFill>
                  </a:tcPr>
                </a:tc>
              </a:tr>
              <a:tr h="316835"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ru-RU" sz="24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Математика</a:t>
                      </a:r>
                      <a:endParaRPr lang="ru-RU" sz="24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0070C0"/>
                    </a:solidFill>
                  </a:tcPr>
                </a:tc>
              </a:tr>
              <a:tr h="316835"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ru-RU" sz="24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Информатика</a:t>
                      </a:r>
                      <a:endParaRPr lang="ru-RU" sz="24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0070C0"/>
                    </a:solidFill>
                  </a:tcPr>
                </a:tc>
              </a:tr>
              <a:tr h="316835"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ru-RU" sz="24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История</a:t>
                      </a:r>
                      <a:endParaRPr lang="ru-RU" sz="24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0070C0"/>
                    </a:solidFill>
                  </a:tcPr>
                </a:tc>
              </a:tr>
              <a:tr h="316835"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ru-RU" sz="24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Обществознание</a:t>
                      </a:r>
                      <a:endParaRPr lang="ru-RU" sz="24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0070C0"/>
                    </a:solidFill>
                  </a:tcPr>
                </a:tc>
              </a:tr>
              <a:tr h="316835"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lang="ru-RU" sz="24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География</a:t>
                      </a:r>
                      <a:endParaRPr lang="ru-RU" sz="24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0070C0"/>
                    </a:solidFill>
                  </a:tcPr>
                </a:tc>
              </a:tr>
              <a:tr h="316835"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endParaRPr lang="ru-RU" sz="24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Физика</a:t>
                      </a:r>
                      <a:endParaRPr lang="ru-RU" sz="24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0070C0"/>
                    </a:solidFill>
                  </a:tcPr>
                </a:tc>
              </a:tr>
              <a:tr h="316835"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ru-RU" sz="24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Химия</a:t>
                      </a:r>
                      <a:endParaRPr lang="ru-RU" sz="24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0070C0"/>
                    </a:solidFill>
                  </a:tcPr>
                </a:tc>
              </a:tr>
              <a:tr h="316835"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11</a:t>
                      </a:r>
                      <a:endParaRPr lang="ru-RU" sz="24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Биология</a:t>
                      </a:r>
                      <a:endParaRPr lang="ru-RU" sz="24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0070C0"/>
                    </a:solidFill>
                  </a:tcPr>
                </a:tc>
              </a:tr>
              <a:tr h="316835"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12</a:t>
                      </a:r>
                      <a:endParaRPr lang="ru-RU" sz="24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Физическая культура</a:t>
                      </a:r>
                      <a:endParaRPr lang="ru-RU" sz="24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0070C0"/>
                    </a:solidFill>
                  </a:tcPr>
                </a:tc>
              </a:tr>
              <a:tr h="316835"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13</a:t>
                      </a:r>
                      <a:endParaRPr lang="ru-RU" sz="24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ОБЖ</a:t>
                      </a:r>
                      <a:endParaRPr lang="ru-RU" sz="24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0070C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88534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100708" y="49726"/>
            <a:ext cx="8893098" cy="1075018"/>
          </a:xfrm>
          <a:prstGeom prst="roundRect">
            <a:avLst/>
          </a:prstGeom>
          <a:solidFill>
            <a:srgbClr val="0070C0"/>
          </a:solidFill>
          <a:ln>
            <a:solidFill>
              <a:schemeClr val="accent2">
                <a:lumMod val="50000"/>
              </a:schemeClr>
            </a:solidFill>
          </a:ln>
          <a:scene3d>
            <a:camera prst="orthographicFront">
              <a:rot lat="0" lon="0" rev="0"/>
            </a:camera>
            <a:lightRig rig="soft" dir="t"/>
          </a:scene3d>
          <a:sp3d prstMaterial="plastic">
            <a:bevelT w="165100" h="82550" prst="cross"/>
            <a:bevelB w="38100"/>
          </a:sp3d>
        </p:spPr>
        <p:style>
          <a:lnRef idx="0">
            <a:scrgbClr r="0" g="0" b="0"/>
          </a:lnRef>
          <a:fillRef idx="3">
            <a:scrgbClr r="0" g="0" b="0"/>
          </a:fillRef>
          <a:effectRef idx="3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/>
              <a:t>Углубленное изучение предметов на уровне СОО</a:t>
            </a:r>
            <a:br>
              <a:rPr lang="ru-RU" sz="3200" dirty="0"/>
            </a:b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692896"/>
          </a:xfrm>
        </p:spPr>
        <p:txBody>
          <a:bodyPr/>
          <a:lstStyle/>
          <a:p>
            <a:pPr marL="0" indent="0">
              <a:buNone/>
            </a:pPr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Не менее 2-х учебных предметов на углубленном уровне из соответствующей профилю обучения предметной области и (или) смежной с ней предметной области.</a:t>
            </a:r>
          </a:p>
        </p:txBody>
      </p:sp>
    </p:spTree>
    <p:extLst>
      <p:ext uri="{BB962C8B-B14F-4D97-AF65-F5344CB8AC3E}">
        <p14:creationId xmlns:p14="http://schemas.microsoft.com/office/powerpoint/2010/main" val="1345798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кругленный прямоугольник 5"/>
          <p:cNvSpPr/>
          <p:nvPr/>
        </p:nvSpPr>
        <p:spPr>
          <a:xfrm>
            <a:off x="100708" y="49726"/>
            <a:ext cx="8893098" cy="1291042"/>
          </a:xfrm>
          <a:prstGeom prst="roundRect">
            <a:avLst/>
          </a:prstGeom>
          <a:solidFill>
            <a:srgbClr val="0070C0"/>
          </a:solidFill>
          <a:ln>
            <a:solidFill>
              <a:schemeClr val="accent2">
                <a:lumMod val="50000"/>
              </a:schemeClr>
            </a:solidFill>
          </a:ln>
          <a:scene3d>
            <a:camera prst="orthographicFront">
              <a:rot lat="0" lon="0" rev="0"/>
            </a:camera>
            <a:lightRig rig="soft" dir="t"/>
          </a:scene3d>
          <a:sp3d prstMaterial="plastic">
            <a:bevelT w="165100" h="82550" prst="cross"/>
            <a:bevelB w="38100"/>
          </a:sp3d>
        </p:spPr>
        <p:style>
          <a:lnRef idx="0">
            <a:scrgbClr r="0" g="0" b="0"/>
          </a:lnRef>
          <a:fillRef idx="3">
            <a:scrgbClr r="0" g="0" b="0"/>
          </a:fillRef>
          <a:effectRef idx="3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6626" name="Rectangle 3"/>
          <p:cNvSpPr>
            <a:spLocks noGrp="1"/>
          </p:cNvSpPr>
          <p:nvPr>
            <p:ph idx="1"/>
          </p:nvPr>
        </p:nvSpPr>
        <p:spPr>
          <a:xfrm>
            <a:off x="0" y="1700808"/>
            <a:ext cx="9171181" cy="3384376"/>
          </a:xfrm>
        </p:spPr>
        <p:txBody>
          <a:bodyPr>
            <a:noAutofit/>
          </a:bodyPr>
          <a:lstStyle/>
          <a:p>
            <a:pPr marL="177800" indent="-177800">
              <a:lnSpc>
                <a:spcPct val="200000"/>
              </a:lnSpc>
            </a:pP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  <a:t>Гуманитарный (гуманитарный класс  и два социально-гуманитарных класса) </a:t>
            </a:r>
            <a:endParaRPr lang="ru-RU" sz="2400" b="1" dirty="0">
              <a:solidFill>
                <a:schemeClr val="accent6">
                  <a:lumMod val="50000"/>
                </a:schemeClr>
              </a:solidFill>
            </a:endParaRPr>
          </a:p>
          <a:p>
            <a:pPr marL="177800" indent="-177800">
              <a:lnSpc>
                <a:spcPct val="200000"/>
              </a:lnSpc>
            </a:pP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  <a:t>Технологический (информационно-технологический класс)</a:t>
            </a:r>
            <a:endParaRPr lang="ru-RU" sz="2400" b="1" dirty="0">
              <a:solidFill>
                <a:schemeClr val="accent6">
                  <a:lumMod val="50000"/>
                </a:schemeClr>
              </a:solidFill>
            </a:endParaRPr>
          </a:p>
          <a:p>
            <a:pPr marL="177800" indent="-177800" eaLnBrk="1" hangingPunct="1">
              <a:lnSpc>
                <a:spcPct val="200000"/>
              </a:lnSpc>
            </a:pP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  <a:t>Естественнонаучный (естественнонаучный класс)</a:t>
            </a:r>
          </a:p>
          <a:p>
            <a:pPr marL="177800" indent="-177800" eaLnBrk="1" hangingPunct="1">
              <a:lnSpc>
                <a:spcPct val="200000"/>
              </a:lnSpc>
            </a:pPr>
            <a:r>
              <a:rPr lang="ru-RU" sz="2400" b="1" dirty="0">
                <a:solidFill>
                  <a:schemeClr val="accent6">
                    <a:lumMod val="50000"/>
                  </a:schemeClr>
                </a:solidFill>
              </a:rPr>
              <a:t>С</a:t>
            </a: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  <a:t>оциально-экономический  (экономический класс)</a:t>
            </a:r>
          </a:p>
        </p:txBody>
      </p:sp>
      <p:sp>
        <p:nvSpPr>
          <p:cNvPr id="26630" name="Заголовок 1"/>
          <p:cNvSpPr>
            <a:spLocks/>
          </p:cNvSpPr>
          <p:nvPr/>
        </p:nvSpPr>
        <p:spPr bwMode="auto">
          <a:xfrm>
            <a:off x="432457" y="195755"/>
            <a:ext cx="8229600" cy="856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3600" b="1" dirty="0">
                <a:latin typeface="+mn-lt"/>
                <a:cs typeface="+mn-cs"/>
              </a:rPr>
              <a:t>Профили </a:t>
            </a:r>
            <a:r>
              <a:rPr lang="ru-RU" sz="3600" b="1" dirty="0" smtClean="0">
                <a:latin typeface="+mn-lt"/>
                <a:cs typeface="+mn-cs"/>
              </a:rPr>
              <a:t>обучения</a:t>
            </a:r>
            <a:endParaRPr lang="ru-RU" sz="3600" b="1" dirty="0"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9158444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/>
          </p:cNvSpPr>
          <p:nvPr/>
        </p:nvSpPr>
        <p:spPr>
          <a:xfrm>
            <a:off x="-27182" y="1700808"/>
            <a:ext cx="9171181" cy="1512168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200000"/>
              </a:lnSpc>
              <a:buNone/>
            </a:pPr>
            <a:r>
              <a:rPr lang="ru-RU" sz="3600" b="1" dirty="0" smtClean="0">
                <a:solidFill>
                  <a:schemeClr val="accent6">
                    <a:lumMod val="50000"/>
                  </a:schemeClr>
                </a:solidFill>
              </a:rPr>
              <a:t>Гуманитарный профиль</a:t>
            </a:r>
          </a:p>
        </p:txBody>
      </p:sp>
    </p:spTree>
    <p:extLst>
      <p:ext uri="{BB962C8B-B14F-4D97-AF65-F5344CB8AC3E}">
        <p14:creationId xmlns:p14="http://schemas.microsoft.com/office/powerpoint/2010/main" val="718617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131801" y="49727"/>
            <a:ext cx="8893098" cy="639008"/>
          </a:xfrm>
          <a:prstGeom prst="roundRect">
            <a:avLst/>
          </a:prstGeom>
          <a:solidFill>
            <a:srgbClr val="0070C0"/>
          </a:solidFill>
          <a:ln>
            <a:solidFill>
              <a:schemeClr val="accent2">
                <a:lumMod val="50000"/>
              </a:schemeClr>
            </a:solidFill>
          </a:ln>
          <a:scene3d>
            <a:camera prst="orthographicFront">
              <a:rot lat="0" lon="0" rev="0"/>
            </a:camera>
            <a:lightRig rig="soft" dir="t"/>
          </a:scene3d>
          <a:sp3d prstMaterial="plastic">
            <a:bevelT w="165100" h="82550" prst="cross"/>
            <a:bevelB w="38100"/>
          </a:sp3d>
        </p:spPr>
        <p:style>
          <a:lnRef idx="0">
            <a:scrgbClr r="0" g="0" b="0"/>
          </a:lnRef>
          <a:fillRef idx="3">
            <a:scrgbClr r="0" g="0" b="0"/>
          </a:fillRef>
          <a:effectRef idx="3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051857" y="42404"/>
            <a:ext cx="505298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3600" b="1" dirty="0" smtClean="0">
                <a:latin typeface="+mn-lt"/>
                <a:cs typeface="+mn-cs"/>
              </a:rPr>
              <a:t>Гуманитарный класс</a:t>
            </a:r>
          </a:p>
        </p:txBody>
      </p:sp>
      <p:grpSp>
        <p:nvGrpSpPr>
          <p:cNvPr id="2" name="Группа 1"/>
          <p:cNvGrpSpPr/>
          <p:nvPr/>
        </p:nvGrpSpPr>
        <p:grpSpPr>
          <a:xfrm>
            <a:off x="0" y="908720"/>
            <a:ext cx="9144000" cy="5400600"/>
            <a:chOff x="0" y="908720"/>
            <a:chExt cx="9213554" cy="5400600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908720"/>
              <a:ext cx="9213554" cy="5400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053" name="Picture 5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496" y="4413449"/>
              <a:ext cx="4896544" cy="5997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916006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624" y="2276872"/>
            <a:ext cx="8784976" cy="20412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3"/>
          <p:cNvSpPr txBox="1">
            <a:spLocks/>
          </p:cNvSpPr>
          <p:nvPr/>
        </p:nvSpPr>
        <p:spPr>
          <a:xfrm>
            <a:off x="-5478" y="188640"/>
            <a:ext cx="9171181" cy="1512168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None/>
            </a:pP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В заявлении на зачисление в гуманитарный класс необходимо сделать отметку о выборе предметов учебного плана</a:t>
            </a:r>
          </a:p>
        </p:txBody>
      </p:sp>
    </p:spTree>
    <p:extLst>
      <p:ext uri="{BB962C8B-B14F-4D97-AF65-F5344CB8AC3E}">
        <p14:creationId xmlns:p14="http://schemas.microsoft.com/office/powerpoint/2010/main" val="217440700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азовая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4456</TotalTime>
  <Words>337</Words>
  <Application>Microsoft Office PowerPoint</Application>
  <PresentationFormat>Экран (4:3)</PresentationFormat>
  <Paragraphs>67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Тема Office</vt:lpstr>
      <vt:lpstr>Государственное общеобразовательное учреждение Ярославской области «Средняя школа  «Провинциальный колледж»</vt:lpstr>
      <vt:lpstr>Учебные планы  ГОУ ЯО Средняя школа «Провинциальный колледж»</vt:lpstr>
      <vt:lpstr>Презентация PowerPoint</vt:lpstr>
      <vt:lpstr>Обязательные предметы – 13 </vt:lpstr>
      <vt:lpstr>Углубленное изучение предметов на уровне СОО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Дом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Фомичева</dc:creator>
  <cp:lastModifiedBy>Учитель</cp:lastModifiedBy>
  <cp:revision>208</cp:revision>
  <cp:lastPrinted>2019-06-27T13:32:44Z</cp:lastPrinted>
  <dcterms:created xsi:type="dcterms:W3CDTF">2014-08-27T02:18:35Z</dcterms:created>
  <dcterms:modified xsi:type="dcterms:W3CDTF">2025-06-11T12:21:39Z</dcterms:modified>
</cp:coreProperties>
</file>