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1" r:id="rId1"/>
  </p:sldMasterIdLst>
  <p:notesMasterIdLst>
    <p:notesMasterId r:id="rId18"/>
  </p:notesMasterIdLst>
  <p:sldIdLst>
    <p:sldId id="363" r:id="rId2"/>
    <p:sldId id="305" r:id="rId3"/>
    <p:sldId id="373" r:id="rId4"/>
    <p:sldId id="367" r:id="rId5"/>
    <p:sldId id="329" r:id="rId6"/>
    <p:sldId id="368" r:id="rId7"/>
    <p:sldId id="365" r:id="rId8"/>
    <p:sldId id="371" r:id="rId9"/>
    <p:sldId id="369" r:id="rId10"/>
    <p:sldId id="370" r:id="rId11"/>
    <p:sldId id="364" r:id="rId12"/>
    <p:sldId id="346" r:id="rId13"/>
    <p:sldId id="310" r:id="rId14"/>
    <p:sldId id="372" r:id="rId15"/>
    <p:sldId id="354" r:id="rId16"/>
    <p:sldId id="366" r:id="rId17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E95D27B-9D89-4645-99F3-605E6BEBE12E}">
          <p14:sldIdLst>
            <p14:sldId id="363"/>
            <p14:sldId id="305"/>
            <p14:sldId id="373"/>
            <p14:sldId id="367"/>
            <p14:sldId id="329"/>
            <p14:sldId id="368"/>
            <p14:sldId id="365"/>
            <p14:sldId id="371"/>
            <p14:sldId id="369"/>
            <p14:sldId id="370"/>
            <p14:sldId id="364"/>
            <p14:sldId id="346"/>
            <p14:sldId id="310"/>
            <p14:sldId id="372"/>
            <p14:sldId id="354"/>
            <p14:sldId id="366"/>
          </p14:sldIdLst>
        </p14:section>
        <p14:section name="Раздел без заголовка" id="{9937D633-C2B1-410D-A86D-F0A61E90FAE5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FFFF66"/>
    <a:srgbClr val="00504E"/>
    <a:srgbClr val="008D8A"/>
    <a:srgbClr val="006666"/>
    <a:srgbClr val="339966"/>
    <a:srgbClr val="009999"/>
    <a:srgbClr val="0099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951" autoAdjust="0"/>
    <p:restoredTop sz="94660" autoAdjust="0"/>
  </p:normalViewPr>
  <p:slideViewPr>
    <p:cSldViewPr>
      <p:cViewPr>
        <p:scale>
          <a:sx n="100" d="100"/>
          <a:sy n="100" d="100"/>
        </p:scale>
        <p:origin x="-1158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7B5FF-342D-49A4-8812-FAAE159E59F1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BB0D6-858E-438E-A71D-FE5FECC0E8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43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37AA-B0F3-4E3D-A66D-01762AF4456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17.06.2025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F02E-31F8-4BB8-BA74-AE4CF1551D2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028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37AA-B0F3-4E3D-A66D-01762AF4456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17.06.2025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F02E-31F8-4BB8-BA74-AE4CF1551D2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105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37AA-B0F3-4E3D-A66D-01762AF4456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17.06.2025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F02E-31F8-4BB8-BA74-AE4CF1551D2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038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37AA-B0F3-4E3D-A66D-01762AF4456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17.06.2025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F02E-31F8-4BB8-BA74-AE4CF1551D2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395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37AA-B0F3-4E3D-A66D-01762AF4456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17.06.2025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F02E-31F8-4BB8-BA74-AE4CF1551D2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06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37AA-B0F3-4E3D-A66D-01762AF4456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17.06.2025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F02E-31F8-4BB8-BA74-AE4CF1551D2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75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37AA-B0F3-4E3D-A66D-01762AF4456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17.06.2025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F02E-31F8-4BB8-BA74-AE4CF1551D2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74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37AA-B0F3-4E3D-A66D-01762AF4456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17.06.2025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F02E-31F8-4BB8-BA74-AE4CF1551D2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80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37AA-B0F3-4E3D-A66D-01762AF4456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17.06.2025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F02E-31F8-4BB8-BA74-AE4CF1551D2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6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37AA-B0F3-4E3D-A66D-01762AF4456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17.06.2025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F02E-31F8-4BB8-BA74-AE4CF1551D2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077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37AA-B0F3-4E3D-A66D-01762AF44564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17.06.2025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0F02E-31F8-4BB8-BA74-AE4CF1551D2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44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38D37AA-B0F3-4E3D-A66D-01762AF44564}" type="datetimeFigureOut">
              <a:rPr lang="ru-RU" smtClean="0">
                <a:solidFill>
                  <a:prstClr val="white">
                    <a:tint val="75000"/>
                  </a:prstClr>
                </a:solidFill>
                <a:latin typeface="Palatino Linotype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17.06.2025</a:t>
            </a:fld>
            <a:endParaRPr lang="ru-RU">
              <a:solidFill>
                <a:prstClr val="white">
                  <a:tint val="75000"/>
                </a:prstClr>
              </a:solidFill>
              <a:latin typeface="Palatino Linotype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>
                  <a:tint val="75000"/>
                </a:prstClr>
              </a:solidFill>
              <a:latin typeface="Palatino Linotype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FA0F02E-31F8-4BB8-BA74-AE4CF1551D29}" type="slidenum">
              <a:rPr lang="ru-RU" smtClean="0">
                <a:solidFill>
                  <a:prstClr val="white">
                    <a:tint val="75000"/>
                  </a:prstClr>
                </a:solidFill>
                <a:latin typeface="Palatino Linotype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  <a:latin typeface="Palatino Linotype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5809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f960531@yandex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7504" y="188979"/>
            <a:ext cx="8893098" cy="1371660"/>
          </a:xfrm>
          <a:prstGeom prst="roundRect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soft" dir="t"/>
          </a:scene3d>
          <a:sp3d prstMaterial="plastic">
            <a:bevelT w="165100" h="82550" prst="cross"/>
            <a:bevelB w="381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7947" y="215875"/>
            <a:ext cx="9144000" cy="131786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Государственное общеобразовательное учреждение Ярославской области «Средняя школа  «Провинциальный колледж»</a:t>
            </a:r>
            <a:endParaRPr lang="ru-RU" sz="24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189" y="1700808"/>
            <a:ext cx="618172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29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4941168"/>
            <a:ext cx="4402832" cy="8618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= 4,55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 descr="\\s-procol\Завучи\учебники\Фомичева\прием в колледж\2024-2025\презентации на сайт\100002636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9" r="35626" b="8834"/>
          <a:stretch/>
        </p:blipFill>
        <p:spPr bwMode="auto">
          <a:xfrm>
            <a:off x="139096" y="1700808"/>
            <a:ext cx="257552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1700808"/>
            <a:ext cx="6143183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04427" y="116632"/>
            <a:ext cx="8893098" cy="1296144"/>
          </a:xfrm>
          <a:prstGeom prst="roundRect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soft" dir="t"/>
          </a:scene3d>
          <a:sp3d prstMaterial="plastic">
            <a:bevelT w="165100" h="82550" prst="cross"/>
            <a:bevelB w="381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3617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466850" fontAlgn="base">
              <a:lnSpc>
                <a:spcPct val="90000"/>
              </a:lnSpc>
              <a:spcAft>
                <a:spcPct val="35000"/>
              </a:spcAft>
            </a:pPr>
            <a:r>
              <a:rPr lang="ru-RU" sz="2800" b="1" dirty="0" smtClean="0">
                <a:latin typeface="+mn-lt"/>
                <a:ea typeface="+mn-ea"/>
                <a:cs typeface="+mn-cs"/>
              </a:rPr>
              <a:t>Средний балл аттестата</a:t>
            </a:r>
            <a:endParaRPr lang="ru-RU" sz="28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501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4427" y="22860"/>
            <a:ext cx="8893098" cy="1440160"/>
          </a:xfrm>
          <a:prstGeom prst="roundRect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soft" dir="t"/>
          </a:scene3d>
          <a:sp3d prstMaterial="plastic">
            <a:bevelT w="165100" h="82550" prst="cross"/>
            <a:bevelB w="381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176" y="17144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Коэффициенты для среднего балла аттестата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97152"/>
          </a:xfrm>
        </p:spPr>
        <p:txBody>
          <a:bodyPr>
            <a:normAutofit/>
          </a:bodyPr>
          <a:lstStyle/>
          <a:p>
            <a:pPr marL="0" indent="0" hangingPunc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Коэффициенты</a:t>
            </a:r>
            <a:r>
              <a:rPr lang="ru-RU" sz="2400" dirty="0">
                <a:solidFill>
                  <a:srgbClr val="002060"/>
                </a:solidFill>
              </a:rPr>
              <a:t>, применяемые в 2025 году для приведения среднего балла аттестата об основном общем образовании к балльной системе, используемой при составлении рейтинга для индивидуального отбора для профильного обучения при получении среднего общего образования</a:t>
            </a:r>
            <a:r>
              <a:rPr lang="ru-RU" sz="2400" dirty="0" smtClean="0">
                <a:solidFill>
                  <a:srgbClr val="002060"/>
                </a:solidFill>
              </a:rPr>
              <a:t>:</a:t>
            </a:r>
          </a:p>
          <a:p>
            <a:pPr hangingPunct="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2600" b="1" dirty="0" smtClean="0">
                <a:solidFill>
                  <a:srgbClr val="002060"/>
                </a:solidFill>
              </a:rPr>
              <a:t>20 </a:t>
            </a:r>
            <a:r>
              <a:rPr lang="ru-RU" sz="2600" b="1" dirty="0">
                <a:solidFill>
                  <a:srgbClr val="002060"/>
                </a:solidFill>
              </a:rPr>
              <a:t>– при освоении образовательной программы основного общего образования с изучением всех учебных предметов </a:t>
            </a:r>
            <a:r>
              <a:rPr lang="ru-RU" sz="2600" b="1" u="sng" dirty="0">
                <a:solidFill>
                  <a:srgbClr val="002060"/>
                </a:solidFill>
              </a:rPr>
              <a:t>на базовом уровне</a:t>
            </a:r>
            <a:r>
              <a:rPr lang="ru-RU" sz="2600" b="1" dirty="0">
                <a:solidFill>
                  <a:srgbClr val="002060"/>
                </a:solidFill>
              </a:rPr>
              <a:t>; </a:t>
            </a:r>
            <a:endParaRPr lang="ru-RU" sz="2600" b="1" dirty="0" smtClean="0">
              <a:solidFill>
                <a:srgbClr val="002060"/>
              </a:solidFill>
            </a:endParaRPr>
          </a:p>
          <a:p>
            <a:pPr hangingPunct="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2600" b="1" dirty="0" smtClean="0">
                <a:solidFill>
                  <a:srgbClr val="002060"/>
                </a:solidFill>
              </a:rPr>
              <a:t>22 </a:t>
            </a:r>
            <a:r>
              <a:rPr lang="ru-RU" sz="2600" b="1" dirty="0">
                <a:solidFill>
                  <a:srgbClr val="002060"/>
                </a:solidFill>
              </a:rPr>
              <a:t>– при освоении образовательной программы основного общего образования </a:t>
            </a:r>
            <a:r>
              <a:rPr lang="ru-RU" sz="2600" b="1" u="sng" dirty="0">
                <a:solidFill>
                  <a:srgbClr val="002060"/>
                </a:solidFill>
              </a:rPr>
              <a:t>с углубленным изучением отдельных предметов</a:t>
            </a:r>
            <a:r>
              <a:rPr lang="ru-RU" sz="2600" b="1" dirty="0">
                <a:solidFill>
                  <a:srgbClr val="002060"/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sz="26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6990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232" y="-180338"/>
            <a:ext cx="8229600" cy="1143000"/>
          </a:xfrm>
        </p:spPr>
        <p:txBody>
          <a:bodyPr>
            <a:normAutofit/>
          </a:bodyPr>
          <a:lstStyle/>
          <a:p>
            <a:pPr defTabSz="1466850" fontAlgn="base">
              <a:lnSpc>
                <a:spcPct val="90000"/>
              </a:lnSpc>
              <a:spcAft>
                <a:spcPct val="35000"/>
              </a:spcAft>
            </a:pPr>
            <a:r>
              <a:rPr lang="ru-RU" b="1" dirty="0">
                <a:latin typeface="+mn-lt"/>
                <a:ea typeface="+mn-ea"/>
                <a:cs typeface="+mn-cs"/>
              </a:rPr>
              <a:t>Прием </a:t>
            </a:r>
            <a:r>
              <a:rPr lang="ru-RU" b="1" dirty="0" smtClean="0">
                <a:latin typeface="+mn-lt"/>
                <a:ea typeface="+mn-ea"/>
                <a:cs typeface="+mn-cs"/>
              </a:rPr>
              <a:t>в школу</a:t>
            </a:r>
            <a:endParaRPr lang="ru-RU" b="1" dirty="0">
              <a:latin typeface="+mn-lt"/>
              <a:ea typeface="+mn-ea"/>
              <a:cs typeface="+mn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427" y="116632"/>
            <a:ext cx="8893098" cy="1296144"/>
          </a:xfrm>
          <a:prstGeom prst="roundRect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soft" dir="t"/>
          </a:scene3d>
          <a:sp3d prstMaterial="plastic">
            <a:bevelT w="165100" h="82550" prst="cross"/>
            <a:bevelB w="381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70301" y="193204"/>
            <a:ext cx="856134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466850" fontAlgn="base">
              <a:lnSpc>
                <a:spcPct val="90000"/>
              </a:lnSpc>
              <a:spcAft>
                <a:spcPct val="35000"/>
              </a:spcAft>
            </a:pPr>
            <a:r>
              <a:rPr lang="ru-RU" sz="2800" b="1" dirty="0" smtClean="0">
                <a:latin typeface="+mn-lt"/>
                <a:ea typeface="+mn-ea"/>
                <a:cs typeface="+mn-cs"/>
              </a:rPr>
              <a:t>Приведение среднего балла аттестата </a:t>
            </a:r>
            <a:endParaRPr lang="ru-RU" sz="2800" b="1" dirty="0" smtClean="0">
              <a:latin typeface="+mn-lt"/>
              <a:ea typeface="+mn-ea"/>
              <a:cs typeface="+mn-cs"/>
            </a:endParaRPr>
          </a:p>
          <a:p>
            <a:pPr defTabSz="1466850" fontAlgn="base">
              <a:lnSpc>
                <a:spcPct val="90000"/>
              </a:lnSpc>
              <a:spcAft>
                <a:spcPct val="35000"/>
              </a:spcAft>
            </a:pPr>
            <a:r>
              <a:rPr lang="ru-RU" sz="2800" b="1" dirty="0" smtClean="0">
                <a:latin typeface="+mn-lt"/>
                <a:ea typeface="+mn-ea"/>
                <a:cs typeface="+mn-cs"/>
              </a:rPr>
              <a:t>к </a:t>
            </a:r>
            <a:r>
              <a:rPr lang="ru-RU" sz="2800" b="1" dirty="0" smtClean="0">
                <a:latin typeface="+mn-lt"/>
                <a:ea typeface="+mn-ea"/>
                <a:cs typeface="+mn-cs"/>
              </a:rPr>
              <a:t>100-балльной шкале для рейтинга  (пример)</a:t>
            </a:r>
            <a:endParaRPr lang="ru-RU" sz="2800" b="1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2119116"/>
              </p:ext>
            </p:extLst>
          </p:nvPr>
        </p:nvGraphicFramePr>
        <p:xfrm>
          <a:off x="718033" y="2060848"/>
          <a:ext cx="7665885" cy="3211556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595365"/>
                <a:gridCol w="3096344"/>
                <a:gridCol w="1974176"/>
              </a:tblGrid>
              <a:tr h="16561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средний балл аттестата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коэффициент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балл для рейтинга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7776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4,55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91,00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7776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4,55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22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100,10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115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47" y="1988840"/>
            <a:ext cx="9003458" cy="4464496"/>
          </a:xfrm>
        </p:spPr>
        <p:txBody>
          <a:bodyPr>
            <a:normAutofit lnSpcReduction="10000"/>
          </a:bodyPr>
          <a:lstStyle/>
          <a:p>
            <a:pPr marL="514350" indent="-514350" hangingPunct="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Перечень образовательных организаций Ярославской </a:t>
            </a:r>
            <a:r>
              <a:rPr lang="ru-RU" sz="2800" b="1" dirty="0">
                <a:solidFill>
                  <a:srgbClr val="002060"/>
                </a:solidFill>
              </a:rPr>
              <a:t>области</a:t>
            </a:r>
            <a:r>
              <a:rPr lang="ru-RU" sz="2800" b="1" dirty="0" smtClean="0">
                <a:solidFill>
                  <a:srgbClr val="002060"/>
                </a:solidFill>
              </a:rPr>
              <a:t>, выпускники </a:t>
            </a:r>
            <a:r>
              <a:rPr lang="ru-RU" sz="2800" b="1" dirty="0">
                <a:solidFill>
                  <a:srgbClr val="002060"/>
                </a:solidFill>
              </a:rPr>
              <a:t>9-ых классов которых получили основное общее образование с углубленным изучением отдельных предметов </a:t>
            </a:r>
            <a:r>
              <a:rPr lang="ru-RU" sz="2800" b="1" dirty="0" smtClean="0">
                <a:solidFill>
                  <a:srgbClr val="002060"/>
                </a:solidFill>
              </a:rPr>
              <a:t> в </a:t>
            </a:r>
            <a:r>
              <a:rPr lang="ru-RU" sz="2800" b="1" dirty="0">
                <a:solidFill>
                  <a:srgbClr val="002060"/>
                </a:solidFill>
              </a:rPr>
              <a:t>2024-2025 учебном </a:t>
            </a:r>
            <a:r>
              <a:rPr lang="ru-RU" sz="2800" b="1" dirty="0" smtClean="0">
                <a:solidFill>
                  <a:srgbClr val="002060"/>
                </a:solidFill>
              </a:rPr>
              <a:t>году.</a:t>
            </a:r>
          </a:p>
          <a:p>
            <a:pPr marL="514350" indent="-514350" hangingPunct="0">
              <a:buAutoNum type="arabicPeriod"/>
            </a:pPr>
            <a:endParaRPr lang="ru-RU" sz="2800" b="1" dirty="0">
              <a:solidFill>
                <a:srgbClr val="002060"/>
              </a:solidFill>
            </a:endParaRPr>
          </a:p>
          <a:p>
            <a:pPr marL="514350" indent="-514350" hangingPunct="0"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Справка из школы об обучении </a:t>
            </a:r>
            <a:r>
              <a:rPr lang="ru-RU" sz="2800" b="1" dirty="0">
                <a:solidFill>
                  <a:srgbClr val="002060"/>
                </a:solidFill>
              </a:rPr>
              <a:t>в классах с углубленным изучением отдельных </a:t>
            </a:r>
            <a:r>
              <a:rPr lang="ru-RU" sz="2800" b="1" dirty="0" smtClean="0">
                <a:solidFill>
                  <a:srgbClr val="002060"/>
                </a:solidFill>
              </a:rPr>
              <a:t>предметов.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427" y="22860"/>
            <a:ext cx="8893098" cy="1440160"/>
          </a:xfrm>
          <a:prstGeom prst="roundRect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soft" dir="t"/>
          </a:scene3d>
          <a:sp3d prstMaterial="plastic">
            <a:bevelT w="165100" h="82550" prst="cross"/>
            <a:bevelB w="381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36176" y="1714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466850" fontAlgn="base">
              <a:lnSpc>
                <a:spcPct val="90000"/>
              </a:lnSpc>
              <a:spcAft>
                <a:spcPct val="35000"/>
              </a:spcAft>
            </a:pPr>
            <a:r>
              <a:rPr lang="ru-RU" sz="2800" b="1" dirty="0" smtClean="0">
                <a:latin typeface="+mn-lt"/>
                <a:ea typeface="+mn-ea"/>
                <a:cs typeface="+mn-cs"/>
              </a:rPr>
              <a:t>Основание для применения коэффициента 22 для среднего балла аттестата (углубленное изучение предметов) </a:t>
            </a:r>
            <a:endParaRPr lang="ru-RU" sz="28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013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6696744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147990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Фрагмент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992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47" y="1484784"/>
            <a:ext cx="9003458" cy="4464496"/>
          </a:xfrm>
        </p:spPr>
        <p:txBody>
          <a:bodyPr>
            <a:normAutofit fontScale="92500" lnSpcReduction="20000"/>
          </a:bodyPr>
          <a:lstStyle/>
          <a:p>
            <a:pPr marL="0" indent="449263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Рейтинговые таблицы выставляются на сайте школы (по классам). </a:t>
            </a:r>
          </a:p>
          <a:p>
            <a:pPr marL="0" indent="449263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Вместо ФИО ребенка стоит номер заявления на участие в индивидуальном отборе. </a:t>
            </a:r>
          </a:p>
          <a:p>
            <a:pPr marL="0" indent="449263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118И  </a:t>
            </a:r>
            <a:r>
              <a:rPr lang="ru-RU" sz="2800" b="1" dirty="0">
                <a:solidFill>
                  <a:srgbClr val="002060"/>
                </a:solidFill>
              </a:rPr>
              <a:t>118Э</a:t>
            </a:r>
          </a:p>
          <a:p>
            <a:pPr marL="0" indent="449263">
              <a:buNone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 marL="0" indent="449263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Для тех, кто попал в первые 28 позиций, указывается время принесения документов на зачисление.</a:t>
            </a:r>
          </a:p>
          <a:p>
            <a:pPr marL="0" indent="449263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Движение рейтинга происходит ежедневно в рабочие дни, рейтинговые таблицы на сайте обновляются.</a:t>
            </a:r>
          </a:p>
          <a:p>
            <a:pPr marL="0" indent="449263">
              <a:buNone/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427" y="22860"/>
            <a:ext cx="8893098" cy="1029876"/>
          </a:xfrm>
          <a:prstGeom prst="roundRect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soft" dir="t"/>
          </a:scene3d>
          <a:sp3d prstMaterial="plastic">
            <a:bevelT w="165100" h="82550" prst="cross"/>
            <a:bevelB w="381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36176" y="-337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466850" fontAlgn="base">
              <a:lnSpc>
                <a:spcPct val="90000"/>
              </a:lnSpc>
              <a:spcAft>
                <a:spcPct val="35000"/>
              </a:spcAft>
            </a:pPr>
            <a:r>
              <a:rPr lang="ru-RU" sz="3600" b="1" dirty="0" smtClean="0">
                <a:latin typeface="+mn-lt"/>
                <a:ea typeface="+mn-ea"/>
                <a:cs typeface="+mn-cs"/>
              </a:rPr>
              <a:t>Рейтинг</a:t>
            </a:r>
            <a:endParaRPr lang="ru-RU" sz="36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191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427" y="22860"/>
            <a:ext cx="8893098" cy="1440160"/>
          </a:xfrm>
          <a:prstGeom prst="roundRect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soft" dir="t"/>
          </a:scene3d>
          <a:sp3d prstMaterial="plastic">
            <a:bevelT w="165100" h="82550" prst="cross"/>
            <a:bevelB w="381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Пример рейтинга (технологический профиль)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"/>
          <a:stretch/>
        </p:blipFill>
        <p:spPr bwMode="auto">
          <a:xfrm>
            <a:off x="-21024" y="2060848"/>
            <a:ext cx="9165024" cy="307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320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8229600" cy="1143000"/>
          </a:xfrm>
        </p:spPr>
        <p:txBody>
          <a:bodyPr>
            <a:normAutofit fontScale="90000"/>
          </a:bodyPr>
          <a:lstStyle/>
          <a:p>
            <a:pPr defTabSz="1466850" fontAlgn="base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Разъяснения по составлению рейтинговых списков</a:t>
            </a:r>
            <a:endParaRPr lang="ru-RU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47936" y="3861048"/>
            <a:ext cx="8229600" cy="150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Фомичева Анна Николаевна,</a:t>
            </a:r>
          </a:p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 заместитель директора по УВР</a:t>
            </a:r>
          </a:p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т. 21-23-85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002060"/>
                </a:solidFill>
                <a:hlinkClick r:id="rId2"/>
              </a:rPr>
              <a:t>sim40eon@yandex.ru</a:t>
            </a:r>
            <a:r>
              <a:rPr lang="en-US" b="1" dirty="0" smtClean="0">
                <a:solidFill>
                  <a:srgbClr val="002060"/>
                </a:solidFill>
              </a:rPr>
              <a:t> – </a:t>
            </a:r>
            <a:r>
              <a:rPr lang="ru-RU" b="1" dirty="0" smtClean="0">
                <a:solidFill>
                  <a:srgbClr val="002060"/>
                </a:solidFill>
              </a:rPr>
              <a:t>отказ или согласие на зачисление, вопросы по рейтингу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097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0708" y="49726"/>
            <a:ext cx="8893098" cy="1291042"/>
          </a:xfrm>
          <a:prstGeom prst="roundRect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soft" dir="t"/>
          </a:scene3d>
          <a:sp3d prstMaterial="plastic">
            <a:bevelT w="165100" h="82550" prst="cross"/>
            <a:bevelB w="381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626" name="Rectangle 3"/>
          <p:cNvSpPr>
            <a:spLocks noGrp="1"/>
          </p:cNvSpPr>
          <p:nvPr>
            <p:ph idx="1"/>
          </p:nvPr>
        </p:nvSpPr>
        <p:spPr>
          <a:xfrm>
            <a:off x="0" y="1700808"/>
            <a:ext cx="9171181" cy="3384376"/>
          </a:xfrm>
        </p:spPr>
        <p:txBody>
          <a:bodyPr>
            <a:noAutofit/>
          </a:bodyPr>
          <a:lstStyle/>
          <a:p>
            <a:pPr marL="177800" indent="-177800">
              <a:lnSpc>
                <a:spcPct val="20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Гуманитарный (гуманитарный класс  и два социально-гуманитарных класса) </a:t>
            </a:r>
            <a:endParaRPr lang="ru-RU" sz="2400" b="1" dirty="0">
              <a:solidFill>
                <a:srgbClr val="002060"/>
              </a:solidFill>
            </a:endParaRPr>
          </a:p>
          <a:p>
            <a:pPr marL="177800" indent="-177800">
              <a:lnSpc>
                <a:spcPct val="20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Технологический (информационно-технологический класс)</a:t>
            </a:r>
            <a:endParaRPr lang="ru-RU" sz="2400" b="1" dirty="0">
              <a:solidFill>
                <a:srgbClr val="002060"/>
              </a:solidFill>
            </a:endParaRPr>
          </a:p>
          <a:p>
            <a:pPr marL="177800" indent="-177800" eaLnBrk="1" hangingPunct="1">
              <a:lnSpc>
                <a:spcPct val="20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Естественнонаучный (естественнонаучный класс)</a:t>
            </a:r>
          </a:p>
          <a:p>
            <a:pPr marL="177800" indent="-177800" eaLnBrk="1" hangingPunct="1">
              <a:lnSpc>
                <a:spcPct val="20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С</a:t>
            </a:r>
            <a:r>
              <a:rPr lang="ru-RU" sz="2400" b="1" dirty="0" smtClean="0">
                <a:solidFill>
                  <a:srgbClr val="002060"/>
                </a:solidFill>
              </a:rPr>
              <a:t>оциально-экономический  (экономический класс)</a:t>
            </a:r>
          </a:p>
        </p:txBody>
      </p:sp>
      <p:sp>
        <p:nvSpPr>
          <p:cNvPr id="26630" name="Заголовок 1"/>
          <p:cNvSpPr>
            <a:spLocks/>
          </p:cNvSpPr>
          <p:nvPr/>
        </p:nvSpPr>
        <p:spPr bwMode="auto">
          <a:xfrm>
            <a:off x="432457" y="195755"/>
            <a:ext cx="8229600" cy="85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>
                <a:latin typeface="+mn-lt"/>
                <a:cs typeface="+mn-cs"/>
              </a:rPr>
              <a:t>Профили </a:t>
            </a:r>
            <a:r>
              <a:rPr lang="ru-RU" sz="3600" b="1" dirty="0" smtClean="0">
                <a:latin typeface="+mn-lt"/>
                <a:cs typeface="+mn-cs"/>
              </a:rPr>
              <a:t>обучения</a:t>
            </a:r>
            <a:endParaRPr lang="ru-RU" sz="3600" b="1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07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504" y="620688"/>
            <a:ext cx="8963025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Для составления рейтинга учитываются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 средний балл аттестата об основном общем образовании </a:t>
            </a:r>
            <a:r>
              <a:rPr lang="ru-RU" sz="2000" dirty="0" smtClean="0">
                <a:solidFill>
                  <a:srgbClr val="002060"/>
                </a:solidFill>
              </a:rPr>
              <a:t>(</a:t>
            </a:r>
            <a:r>
              <a:rPr lang="ru-RU" sz="2400" dirty="0" smtClean="0">
                <a:solidFill>
                  <a:srgbClr val="002060"/>
                </a:solidFill>
              </a:rPr>
              <a:t>умножается </a:t>
            </a:r>
            <a:r>
              <a:rPr lang="ru-RU" sz="2400" dirty="0">
                <a:solidFill>
                  <a:srgbClr val="002060"/>
                </a:solidFill>
              </a:rPr>
              <a:t>на коэффициент, устанавливаемый МО ЯО); </a:t>
            </a:r>
            <a:endParaRPr lang="en-US" sz="2400" dirty="0" smtClean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  <a:p>
            <a:pPr lvl="0"/>
            <a:r>
              <a:rPr lang="ru-RU" dirty="0">
                <a:solidFill>
                  <a:srgbClr val="002060"/>
                </a:solidFill>
              </a:rPr>
              <a:t>баллы за ОГЭ по двум предметам в соответствии с профилем обучения: один – обязательный, один – по выбору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(умножается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на коэффициент, устанавливаемый МО ЯО)</a:t>
            </a:r>
            <a:r>
              <a:rPr lang="ru-RU" sz="3600" dirty="0">
                <a:solidFill>
                  <a:srgbClr val="002060"/>
                </a:solidFill>
              </a:rPr>
              <a:t>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71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427" y="116632"/>
            <a:ext cx="8893098" cy="1008112"/>
          </a:xfrm>
          <a:prstGeom prst="roundRect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soft" dir="t"/>
          </a:scene3d>
          <a:sp3d prstMaterial="plastic">
            <a:bevelT w="165100" h="82550" prst="cross"/>
            <a:bevelB w="381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176" y="202332"/>
            <a:ext cx="8229600" cy="836712"/>
          </a:xfrm>
        </p:spPr>
        <p:txBody>
          <a:bodyPr>
            <a:normAutofit fontScale="90000"/>
          </a:bodyPr>
          <a:lstStyle/>
          <a:p>
            <a:pPr defTabSz="1466850" fontAlgn="base">
              <a:lnSpc>
                <a:spcPct val="90000"/>
              </a:lnSpc>
              <a:spcAft>
                <a:spcPct val="35000"/>
              </a:spcAft>
            </a:pPr>
            <a:r>
              <a:rPr lang="ru-RU" sz="3200" b="1" dirty="0" smtClean="0"/>
              <a:t>Перечень</a:t>
            </a:r>
            <a:r>
              <a:rPr lang="en-US" sz="3200" b="1" dirty="0" smtClean="0"/>
              <a:t> </a:t>
            </a:r>
            <a:r>
              <a:rPr lang="ru-RU" sz="3200" b="1" dirty="0" smtClean="0"/>
              <a:t>предметов ОГЭ для составления рейтинга в зависимости от профиля</a:t>
            </a:r>
            <a:endParaRPr lang="ru-RU" sz="32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5"/>
          <a:stretch/>
        </p:blipFill>
        <p:spPr bwMode="auto">
          <a:xfrm>
            <a:off x="755576" y="1340768"/>
            <a:ext cx="7776864" cy="5403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853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3617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466850" fontAlgn="base">
              <a:lnSpc>
                <a:spcPct val="90000"/>
              </a:lnSpc>
              <a:spcAft>
                <a:spcPct val="35000"/>
              </a:spcAft>
            </a:pPr>
            <a:endParaRPr lang="ru-RU" sz="28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9" y="332656"/>
            <a:ext cx="898953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824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04427" y="22860"/>
            <a:ext cx="8893098" cy="1440160"/>
          </a:xfrm>
          <a:prstGeom prst="roundRect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soft" dir="t"/>
          </a:scene3d>
          <a:sp3d prstMaterial="plastic">
            <a:bevelT w="165100" h="82550" prst="cross"/>
            <a:bevelB w="381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96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Коэффициенты </a:t>
            </a:r>
            <a:r>
              <a:rPr lang="ru-RU" sz="2400" dirty="0" smtClean="0"/>
              <a:t>по каждому учебному предмету, применяемые </a:t>
            </a:r>
            <a:r>
              <a:rPr lang="ru-RU" sz="2400" dirty="0"/>
              <a:t>в 2025 </a:t>
            </a:r>
            <a:r>
              <a:rPr lang="ru-RU" sz="2400" dirty="0" smtClean="0"/>
              <a:t>году </a:t>
            </a:r>
            <a:r>
              <a:rPr lang="ru-RU" sz="2400" dirty="0"/>
              <a:t>для приведения результатов </a:t>
            </a:r>
            <a:r>
              <a:rPr lang="ru-RU" sz="2400" dirty="0" smtClean="0"/>
              <a:t>ОГЭ к </a:t>
            </a:r>
            <a:r>
              <a:rPr lang="ru-RU" sz="2400" dirty="0"/>
              <a:t>балльной системе</a:t>
            </a:r>
            <a:endParaRPr lang="ru-RU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37" y="1974807"/>
            <a:ext cx="8695677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038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232" y="-180338"/>
            <a:ext cx="8229600" cy="1143000"/>
          </a:xfrm>
        </p:spPr>
        <p:txBody>
          <a:bodyPr>
            <a:normAutofit/>
          </a:bodyPr>
          <a:lstStyle/>
          <a:p>
            <a:pPr defTabSz="1466850" fontAlgn="base">
              <a:lnSpc>
                <a:spcPct val="90000"/>
              </a:lnSpc>
              <a:spcAft>
                <a:spcPct val="35000"/>
              </a:spcAft>
            </a:pPr>
            <a:r>
              <a:rPr lang="ru-RU" b="1" dirty="0">
                <a:latin typeface="+mn-lt"/>
                <a:ea typeface="+mn-ea"/>
                <a:cs typeface="+mn-cs"/>
              </a:rPr>
              <a:t>Прием </a:t>
            </a:r>
            <a:r>
              <a:rPr lang="ru-RU" b="1" dirty="0" smtClean="0">
                <a:latin typeface="+mn-lt"/>
                <a:ea typeface="+mn-ea"/>
                <a:cs typeface="+mn-cs"/>
              </a:rPr>
              <a:t>в школу</a:t>
            </a:r>
            <a:endParaRPr lang="ru-RU" b="1" dirty="0">
              <a:latin typeface="+mn-lt"/>
              <a:ea typeface="+mn-ea"/>
              <a:cs typeface="+mn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427" y="116632"/>
            <a:ext cx="8893098" cy="1296144"/>
          </a:xfrm>
          <a:prstGeom prst="roundRect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soft" dir="t"/>
          </a:scene3d>
          <a:sp3d prstMaterial="plastic">
            <a:bevelT w="165100" h="82550" prst="cross"/>
            <a:bevelB w="381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3617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466850" fontAlgn="base">
              <a:lnSpc>
                <a:spcPct val="90000"/>
              </a:lnSpc>
              <a:spcAft>
                <a:spcPct val="35000"/>
              </a:spcAft>
            </a:pPr>
            <a:r>
              <a:rPr lang="ru-RU" sz="2800" b="1" dirty="0" smtClean="0">
                <a:latin typeface="+mn-lt"/>
                <a:ea typeface="+mn-ea"/>
                <a:cs typeface="+mn-cs"/>
              </a:rPr>
              <a:t>Приведение баллов ОГЭ к 100-балльной шкале </a:t>
            </a:r>
            <a:r>
              <a:rPr lang="ru-RU" sz="2800" b="1" smtClean="0">
                <a:latin typeface="+mn-lt"/>
                <a:ea typeface="+mn-ea"/>
                <a:cs typeface="+mn-cs"/>
              </a:rPr>
              <a:t>для рейтинга</a:t>
            </a:r>
            <a:endParaRPr lang="ru-RU" sz="2800" b="1" dirty="0" smtClean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0828328"/>
              </p:ext>
            </p:extLst>
          </p:nvPr>
        </p:nvGraphicFramePr>
        <p:xfrm>
          <a:off x="248752" y="1772816"/>
          <a:ext cx="8604448" cy="3888433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893223"/>
                <a:gridCol w="2678776"/>
                <a:gridCol w="2072714"/>
                <a:gridCol w="1959735"/>
              </a:tblGrid>
              <a:tr h="106048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предмет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</a:rPr>
                        <a:t>максимальный первичный </a:t>
                      </a:r>
                      <a:r>
                        <a:rPr lang="ru-RU" sz="1800" u="none" strike="noStrike" dirty="0">
                          <a:effectLst/>
                        </a:rPr>
                        <a:t>балл </a:t>
                      </a:r>
                      <a:r>
                        <a:rPr lang="ru-RU" sz="1800" u="none" strike="noStrike" dirty="0" smtClean="0">
                          <a:effectLst/>
                        </a:rPr>
                        <a:t>ОГЭ 2025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коэффициент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максимальный балл для рейтинга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5349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русский язык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37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2,7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5349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математика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31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3,23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5349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обществознание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37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2,7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5349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история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37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2,7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5349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информатика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21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4,76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5349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физика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39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2,56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5349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биология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47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2,13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5349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химия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38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2,63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2656"/>
            <a:ext cx="9111346" cy="5472608"/>
          </a:xfrm>
        </p:spPr>
        <p:txBody>
          <a:bodyPr>
            <a:normAutofit fontScale="77500" lnSpcReduction="20000"/>
          </a:bodyPr>
          <a:lstStyle/>
          <a:p>
            <a:pPr marL="0" indent="0" algn="ctr" hangingPunc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Пояснение</a:t>
            </a:r>
            <a:endParaRPr lang="ru-RU" sz="2800" b="1" dirty="0">
              <a:solidFill>
                <a:srgbClr val="002060"/>
              </a:solidFill>
            </a:endParaRPr>
          </a:p>
          <a:p>
            <a:pPr marL="0" indent="0" algn="ctr" hangingPunct="0">
              <a:buNone/>
            </a:pPr>
            <a:r>
              <a:rPr lang="ru-RU" sz="2800" b="1" dirty="0">
                <a:solidFill>
                  <a:srgbClr val="002060"/>
                </a:solidFill>
              </a:rPr>
              <a:t>к приказу министерства образования Ярославской области</a:t>
            </a:r>
          </a:p>
          <a:p>
            <a:pPr marL="0" indent="0" algn="ctr" hangingPunct="0">
              <a:buNone/>
            </a:pPr>
            <a:r>
              <a:rPr lang="ru-RU" sz="2800" b="1" dirty="0">
                <a:solidFill>
                  <a:srgbClr val="002060"/>
                </a:solidFill>
              </a:rPr>
              <a:t>«Об утверждении коэффициентов, применяемых в 2025 году при составлении рейтинга участников индивидуального отбора при получении среднего общего образования</a:t>
            </a:r>
            <a:r>
              <a:rPr lang="ru-RU" sz="2800" b="1" dirty="0" smtClean="0">
                <a:solidFill>
                  <a:srgbClr val="002060"/>
                </a:solidFill>
              </a:rPr>
              <a:t>»:</a:t>
            </a:r>
            <a:endParaRPr lang="ru-RU" sz="2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Приведение </a:t>
            </a:r>
            <a:r>
              <a:rPr lang="ru-RU" sz="2800" b="1" dirty="0" smtClean="0">
                <a:solidFill>
                  <a:srgbClr val="002060"/>
                </a:solidFill>
              </a:rPr>
              <a:t>результатов </a:t>
            </a:r>
            <a:r>
              <a:rPr lang="ru-RU" sz="2800" b="1" dirty="0">
                <a:solidFill>
                  <a:srgbClr val="002060"/>
                </a:solidFill>
              </a:rPr>
              <a:t>ГИА </a:t>
            </a:r>
            <a:r>
              <a:rPr lang="ru-RU" sz="2800" dirty="0">
                <a:solidFill>
                  <a:srgbClr val="002060"/>
                </a:solidFill>
              </a:rPr>
              <a:t>и </a:t>
            </a:r>
            <a:r>
              <a:rPr lang="ru-RU" sz="2800" b="1" dirty="0" smtClean="0">
                <a:solidFill>
                  <a:srgbClr val="002060"/>
                </a:solidFill>
              </a:rPr>
              <a:t>среднего </a:t>
            </a:r>
            <a:r>
              <a:rPr lang="ru-RU" sz="2800" b="1" dirty="0">
                <a:solidFill>
                  <a:srgbClr val="002060"/>
                </a:solidFill>
              </a:rPr>
              <a:t>балла аттестата к единой шкале </a:t>
            </a:r>
            <a:r>
              <a:rPr lang="ru-RU" sz="2800" dirty="0">
                <a:solidFill>
                  <a:srgbClr val="002060"/>
                </a:solidFill>
              </a:rPr>
              <a:t>осуществляется умножением на соответствующий коэффициент </a:t>
            </a:r>
            <a:r>
              <a:rPr lang="ru-RU" sz="2800" dirty="0" smtClean="0">
                <a:solidFill>
                  <a:srgbClr val="002060"/>
                </a:solidFill>
              </a:rPr>
              <a:t>с </a:t>
            </a:r>
            <a:r>
              <a:rPr lang="ru-RU" sz="2800" dirty="0">
                <a:solidFill>
                  <a:srgbClr val="002060"/>
                </a:solidFill>
              </a:rPr>
              <a:t>последующим </a:t>
            </a:r>
            <a:r>
              <a:rPr lang="ru-RU" sz="2800" b="1" u="sng" dirty="0">
                <a:solidFill>
                  <a:srgbClr val="002060"/>
                </a:solidFill>
              </a:rPr>
              <a:t>округлением до сотых (два знака после запятой).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5411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4350</TotalTime>
  <Words>473</Words>
  <Application>Microsoft Office PowerPoint</Application>
  <PresentationFormat>Экран (4:3)</PresentationFormat>
  <Paragraphs>94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Государственное общеобразовательное учреждение Ярославской области «Средняя школа  «Провинциальный колледж»</vt:lpstr>
      <vt:lpstr>Разъяснения по составлению рейтинговых списков</vt:lpstr>
      <vt:lpstr>Презентация PowerPoint</vt:lpstr>
      <vt:lpstr>Презентация PowerPoint</vt:lpstr>
      <vt:lpstr>Перечень предметов ОГЭ для составления рейтинга в зависимости от профиля</vt:lpstr>
      <vt:lpstr>Презентация PowerPoint</vt:lpstr>
      <vt:lpstr>Презентация PowerPoint</vt:lpstr>
      <vt:lpstr>Прием в школу</vt:lpstr>
      <vt:lpstr>Презентация PowerPoint</vt:lpstr>
      <vt:lpstr>Презентация PowerPoint</vt:lpstr>
      <vt:lpstr>Коэффициенты для среднего балла аттестата</vt:lpstr>
      <vt:lpstr>Прием в школу</vt:lpstr>
      <vt:lpstr>Презентация PowerPoint</vt:lpstr>
      <vt:lpstr>Презентация PowerPoint</vt:lpstr>
      <vt:lpstr>Презентация PowerPoint</vt:lpstr>
      <vt:lpstr>Пример рейтинга (технологический профиль)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Фомичева</dc:creator>
  <cp:lastModifiedBy>завуч</cp:lastModifiedBy>
  <cp:revision>204</cp:revision>
  <cp:lastPrinted>2019-06-27T13:32:44Z</cp:lastPrinted>
  <dcterms:created xsi:type="dcterms:W3CDTF">2014-08-27T02:18:35Z</dcterms:created>
  <dcterms:modified xsi:type="dcterms:W3CDTF">2025-06-17T09:23:58Z</dcterms:modified>
</cp:coreProperties>
</file>