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59" r:id="rId3"/>
    <p:sldId id="261" r:id="rId4"/>
    <p:sldId id="265" r:id="rId5"/>
    <p:sldId id="264" r:id="rId6"/>
    <p:sldId id="260" r:id="rId7"/>
    <p:sldId id="263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81271-BF30-4DE0-AEF7-E8CADB5EEDF1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8AA62-367A-4433-8A35-A7E503C624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790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8AA62-367A-4433-8A35-A7E503C6241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007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8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06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022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18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38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189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70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92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83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97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7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108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77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246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00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11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62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4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90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03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87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0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373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D37AA-B0F3-4E3D-A66D-01762AF44564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18.06.2025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0F02E-31F8-4BB8-BA74-AE4CF1551D29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8666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7504" y="1916832"/>
            <a:ext cx="8893098" cy="2330544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50584"/>
            <a:ext cx="8229600" cy="1826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fontAlgn="base"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Как подать заявление на индивидуальный отбор в виде электронного документа</a:t>
            </a:r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47936" y="4365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Фомичева Анна Николаевна,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 заместитель директора по УВР</a:t>
            </a: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т. 21-23-85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05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54" y="1196752"/>
            <a:ext cx="8892480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C00000"/>
                </a:solidFill>
              </a:rPr>
              <a:t>Подготовить электронные документы, </a:t>
            </a:r>
            <a:r>
              <a:rPr lang="ru-RU" sz="2000" b="1" u="sng" dirty="0">
                <a:solidFill>
                  <a:srgbClr val="C00000"/>
                </a:solidFill>
              </a:rPr>
              <a:t>каждый документ должен быть заверен электронной подписью заявителя</a:t>
            </a:r>
            <a:r>
              <a:rPr lang="ru-RU" sz="2000" b="1" dirty="0">
                <a:solidFill>
                  <a:srgbClr val="C00000"/>
                </a:solidFill>
              </a:rPr>
              <a:t>. </a:t>
            </a:r>
            <a:endParaRPr lang="ru-RU" sz="2000" dirty="0">
              <a:solidFill>
                <a:srgbClr val="00206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Заявление</a:t>
            </a:r>
            <a:r>
              <a:rPr lang="ru-RU" sz="1600" dirty="0">
                <a:solidFill>
                  <a:srgbClr val="002060"/>
                </a:solidFill>
              </a:rPr>
              <a:t> на участие в индивидуальном отборе в класс </a:t>
            </a:r>
            <a:r>
              <a:rPr lang="ru-RU" sz="1600" dirty="0" smtClean="0">
                <a:solidFill>
                  <a:srgbClr val="002060"/>
                </a:solidFill>
              </a:rPr>
              <a:t>_______ </a:t>
            </a:r>
            <a:r>
              <a:rPr lang="ru-RU" sz="1600" dirty="0">
                <a:solidFill>
                  <a:srgbClr val="002060"/>
                </a:solidFill>
              </a:rPr>
              <a:t>профиля.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Согласие</a:t>
            </a:r>
            <a:r>
              <a:rPr lang="ru-RU" sz="1600" dirty="0">
                <a:solidFill>
                  <a:srgbClr val="002060"/>
                </a:solidFill>
              </a:rPr>
              <a:t> на обработку персональных данных.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Аттестат</a:t>
            </a:r>
            <a:r>
              <a:rPr lang="ru-RU" sz="1600" dirty="0">
                <a:solidFill>
                  <a:srgbClr val="002060"/>
                </a:solidFill>
              </a:rPr>
              <a:t> об основном общем образовании </a:t>
            </a:r>
            <a:r>
              <a:rPr lang="ru-RU" sz="1600" b="1" dirty="0">
                <a:solidFill>
                  <a:srgbClr val="002060"/>
                </a:solidFill>
              </a:rPr>
              <a:t>(титул аттестата; лицевая и оборотная сторона приложения).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Справка о результатах прохождения ГИА</a:t>
            </a:r>
            <a:r>
              <a:rPr lang="ru-RU" sz="1600" dirty="0">
                <a:solidFill>
                  <a:srgbClr val="002060"/>
                </a:solidFill>
              </a:rPr>
              <a:t>, заверенная руководителем образовательной организации, в которой обучался участник индивидуального отбора, с указанием количества баллов, набранных обучающимся.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Справка об обучении в классе с углубленным изучением предмета</a:t>
            </a:r>
            <a:r>
              <a:rPr lang="ru-RU" sz="1600" dirty="0">
                <a:solidFill>
                  <a:srgbClr val="002060"/>
                </a:solidFill>
              </a:rPr>
              <a:t>, заверенная руководителем образовательной организации, в которой учился участник индивидуального отбора (при наличии). 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Документы</a:t>
            </a:r>
            <a:r>
              <a:rPr lang="ru-RU" sz="1600" dirty="0">
                <a:solidFill>
                  <a:srgbClr val="002060"/>
                </a:solidFill>
              </a:rPr>
              <a:t>, подтверждающие наличие </a:t>
            </a:r>
            <a:r>
              <a:rPr lang="ru-RU" sz="1600" b="1" dirty="0">
                <a:solidFill>
                  <a:srgbClr val="002060"/>
                </a:solidFill>
              </a:rPr>
              <a:t>преимущественного права приёма</a:t>
            </a:r>
            <a:r>
              <a:rPr lang="ru-RU" sz="1600" dirty="0">
                <a:solidFill>
                  <a:srgbClr val="002060"/>
                </a:solidFill>
              </a:rPr>
              <a:t> (при наличии</a:t>
            </a:r>
            <a:r>
              <a:rPr lang="ru-RU" sz="1600" dirty="0" smtClean="0">
                <a:solidFill>
                  <a:srgbClr val="002060"/>
                </a:solidFill>
              </a:rPr>
              <a:t>).</a:t>
            </a:r>
            <a:endParaRPr lang="ru-RU" sz="1600" dirty="0">
              <a:solidFill>
                <a:srgbClr val="002060"/>
              </a:solidFill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Документы</a:t>
            </a:r>
            <a:r>
              <a:rPr lang="ru-RU" sz="1600" dirty="0">
                <a:solidFill>
                  <a:srgbClr val="002060"/>
                </a:solidFill>
              </a:rPr>
              <a:t>, подтверждающие наличие права </a:t>
            </a:r>
            <a:r>
              <a:rPr lang="ru-RU" sz="1600" b="1" dirty="0">
                <a:solidFill>
                  <a:srgbClr val="002060"/>
                </a:solidFill>
              </a:rPr>
              <a:t>приёма вне конкурса</a:t>
            </a:r>
            <a:r>
              <a:rPr lang="ru-RU" sz="1600" dirty="0">
                <a:solidFill>
                  <a:srgbClr val="002060"/>
                </a:solidFill>
              </a:rPr>
              <a:t> (при наличии</a:t>
            </a:r>
            <a:r>
              <a:rPr lang="ru-RU" sz="1600" dirty="0" smtClean="0">
                <a:solidFill>
                  <a:srgbClr val="002060"/>
                </a:solidFill>
              </a:rPr>
              <a:t>).</a:t>
            </a:r>
            <a:r>
              <a:rPr lang="ru-RU" sz="1600" dirty="0">
                <a:solidFill>
                  <a:srgbClr val="002060"/>
                </a:solidFill>
              </a:rPr>
              <a:t> </a:t>
            </a:r>
          </a:p>
          <a:p>
            <a:pPr marL="514350" lvl="0" indent="-514350" algn="just">
              <a:buAutoNum type="arabicPeriod"/>
            </a:pPr>
            <a:endParaRPr lang="ru-RU" sz="1800" dirty="0">
              <a:solidFill>
                <a:srgbClr val="002060"/>
              </a:solidFill>
            </a:endParaRPr>
          </a:p>
          <a:p>
            <a:pPr marL="514350" lvl="0" indent="-514350" algn="just">
              <a:buAutoNum type="arabicPeriod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/>
            <a:endParaRPr lang="ru-RU" sz="2000" b="1" dirty="0">
              <a:solidFill>
                <a:srgbClr val="002060"/>
              </a:solidFill>
            </a:endParaRPr>
          </a:p>
          <a:p>
            <a:pPr marL="514350" indent="-514350"/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2079" y="171480"/>
            <a:ext cx="8893098" cy="907544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17785" y="53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fontAlgn="base"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Шаг 1</a:t>
            </a:r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32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77" y="1105934"/>
            <a:ext cx="8892480" cy="57520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Требования к электронным документам: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r>
              <a:rPr lang="ru-RU" sz="2400" b="1" u="sng" dirty="0" smtClean="0">
                <a:solidFill>
                  <a:srgbClr val="002060"/>
                </a:solidFill>
              </a:rPr>
              <a:t>Каждый </a:t>
            </a:r>
            <a:r>
              <a:rPr lang="ru-RU" sz="2400" b="1" u="sng" dirty="0">
                <a:solidFill>
                  <a:srgbClr val="002060"/>
                </a:solidFill>
              </a:rPr>
              <a:t>документ должен быть заверен электронной подписью </a:t>
            </a:r>
            <a:r>
              <a:rPr lang="ru-RU" sz="2400" b="1" u="sng" dirty="0" smtClean="0">
                <a:solidFill>
                  <a:srgbClr val="002060"/>
                </a:solidFill>
              </a:rPr>
              <a:t>заявителя;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Чёткое </a:t>
            </a:r>
            <a:r>
              <a:rPr lang="ru-RU" sz="2400" dirty="0" smtClean="0">
                <a:solidFill>
                  <a:srgbClr val="002060"/>
                </a:solidFill>
              </a:rPr>
              <a:t>изображение (текст);</a:t>
            </a:r>
            <a:endParaRPr lang="ru-RU" sz="2400" dirty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Корректная </a:t>
            </a:r>
            <a:r>
              <a:rPr lang="ru-RU" sz="2400" dirty="0">
                <a:solidFill>
                  <a:srgbClr val="002060"/>
                </a:solidFill>
              </a:rPr>
              <a:t>ориентация (без поворотов на 180° или 90</a:t>
            </a:r>
            <a:r>
              <a:rPr lang="ru-RU" sz="2400" dirty="0" smtClean="0">
                <a:solidFill>
                  <a:srgbClr val="002060"/>
                </a:solidFill>
              </a:rPr>
              <a:t>°);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Названия файлов: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Заявление_профиль_Фамилия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Согласие_профиль_Фамилия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Аттестат_профиль_Фамилия (или отдельно титул и приложение)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Справка угл_профиль-Фамилия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Грамота (диплом)_профиль_Фамилия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</a:endParaRPr>
          </a:p>
          <a:p>
            <a:pPr marL="514350" lvl="0" indent="-514350" algn="just">
              <a:buAutoNum type="arabicPeriod"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/>
            <a:endParaRPr lang="ru-RU" sz="2400" b="1" dirty="0">
              <a:solidFill>
                <a:srgbClr val="002060"/>
              </a:solidFill>
            </a:endParaRPr>
          </a:p>
          <a:p>
            <a:pPr marL="514350" indent="-514350"/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07504" y="0"/>
            <a:ext cx="8893098" cy="1143000"/>
            <a:chOff x="86036" y="53752"/>
            <a:chExt cx="8893098" cy="114300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86036" y="171480"/>
              <a:ext cx="8893098" cy="90754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soft" dir="t"/>
            </a:scene3d>
            <a:sp3d prstMaterial="plastic">
              <a:bevelT w="165100" h="82550" prst="cross"/>
              <a:bevelB w="381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417785" y="53752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514350" indent="-514350" fontAlgn="base">
                <a:spcAft>
                  <a:spcPct val="0"/>
                </a:spcAft>
              </a:pPr>
              <a:r>
                <a:rPr lang="ru-RU" b="1" dirty="0" smtClean="0">
                  <a:solidFill>
                    <a:prstClr val="white"/>
                  </a:solidFill>
                </a:rPr>
                <a:t>Шаг 1</a:t>
              </a:r>
              <a:endParaRPr lang="ru-RU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648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="" xmlns:a16="http://schemas.microsoft.com/office/drawing/2014/main" id="{93969EB0-DE3D-4345-B619-020230798C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5386" r="10666" b="7479"/>
          <a:stretch/>
        </p:blipFill>
        <p:spPr>
          <a:xfrm>
            <a:off x="0" y="1911927"/>
            <a:ext cx="9144001" cy="4946073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446" y="5487441"/>
            <a:ext cx="1423554" cy="1370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8760" y="1484784"/>
            <a:ext cx="4133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https://pcollege.edu.yar.ru//index.html</a:t>
            </a:r>
            <a:endParaRPr lang="ru-RU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28760" y="53752"/>
            <a:ext cx="8893098" cy="1143000"/>
            <a:chOff x="128760" y="53752"/>
            <a:chExt cx="8893098" cy="114300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28760" y="171480"/>
              <a:ext cx="8893098" cy="90754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chemeClr val="accent2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soft" dir="t"/>
            </a:scene3d>
            <a:sp3d prstMaterial="plastic">
              <a:bevelT w="165100" h="82550" prst="cross"/>
              <a:bevelB w="381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460509" y="53752"/>
              <a:ext cx="8229600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514350" indent="-514350" fontAlgn="base">
                <a:spcAft>
                  <a:spcPct val="0"/>
                </a:spcAft>
              </a:pPr>
              <a:r>
                <a:rPr lang="ru-RU" b="1" dirty="0" smtClean="0">
                  <a:solidFill>
                    <a:prstClr val="white"/>
                  </a:solidFill>
                </a:rPr>
                <a:t>Шаг 2</a:t>
              </a:r>
              <a:endParaRPr lang="ru-RU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433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solidFill>
                  <a:srgbClr val="002060"/>
                </a:solidFill>
              </a:rPr>
              <a:t>При прохождении конкурсного отбора на несколько профилей необходимо </a:t>
            </a:r>
            <a:r>
              <a:rPr lang="ru-RU" sz="4000" dirty="0" smtClean="0">
                <a:solidFill>
                  <a:srgbClr val="002060"/>
                </a:solidFill>
              </a:rPr>
              <a:t>представить полный пакет документов </a:t>
            </a:r>
            <a:r>
              <a:rPr lang="ru-RU" sz="4000" dirty="0">
                <a:solidFill>
                  <a:srgbClr val="002060"/>
                </a:solidFill>
              </a:rPr>
              <a:t>на каждый профиль.</a:t>
            </a:r>
          </a:p>
          <a:p>
            <a:pPr marL="0" indent="0">
              <a:buNone/>
            </a:pP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108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232" y="291026"/>
            <a:ext cx="8229600" cy="1143000"/>
          </a:xfrm>
        </p:spPr>
        <p:txBody>
          <a:bodyPr>
            <a:normAutofit/>
          </a:bodyPr>
          <a:lstStyle/>
          <a:p>
            <a:pPr defTabSz="1466850" fontAlgn="base">
              <a:lnSpc>
                <a:spcPct val="90000"/>
              </a:lnSpc>
              <a:spcAft>
                <a:spcPct val="35000"/>
              </a:spcAft>
            </a:pPr>
            <a:r>
              <a:rPr lang="ru-RU" b="1" dirty="0">
                <a:latin typeface="+mn-lt"/>
                <a:ea typeface="+mn-ea"/>
                <a:cs typeface="+mn-cs"/>
              </a:rPr>
              <a:t>Прием в школу (документы)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427" y="1600200"/>
            <a:ext cx="8892480" cy="5257800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Ответ будет отправлен в течение 2 рабочих дней.</a:t>
            </a:r>
          </a:p>
          <a:p>
            <a:pPr marL="514350" lvl="0" indent="-514350" algn="just">
              <a:buFont typeface="+mj-lt"/>
              <a:buAutoNum type="arabicPeriod"/>
            </a:pP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Уведомление в личном кабинете на портале Госуслуги.</a:t>
            </a:r>
          </a:p>
          <a:p>
            <a:pPr marL="514350" lvl="0" indent="-514350" algn="just">
              <a:buFont typeface="+mj-lt"/>
              <a:buAutoNum type="arabicPeriod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514350" lvl="0" indent="-514350" algn="just">
              <a:buAutoNum type="arabicPeriod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/>
            <a:endParaRPr lang="ru-RU" b="1" dirty="0"/>
          </a:p>
          <a:p>
            <a:pPr marL="514350" indent="-514350"/>
            <a:endParaRPr lang="ru-RU" b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427" y="1176"/>
            <a:ext cx="8893098" cy="1483608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36176" y="1714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fontAlgn="base"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Ответ на заявление</a:t>
            </a:r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3919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6232" y="291026"/>
            <a:ext cx="8229600" cy="1143000"/>
          </a:xfrm>
        </p:spPr>
        <p:txBody>
          <a:bodyPr>
            <a:normAutofit/>
          </a:bodyPr>
          <a:lstStyle/>
          <a:p>
            <a:pPr defTabSz="1466850" fontAlgn="base">
              <a:lnSpc>
                <a:spcPct val="90000"/>
              </a:lnSpc>
              <a:spcAft>
                <a:spcPct val="35000"/>
              </a:spcAft>
            </a:pPr>
            <a:r>
              <a:rPr lang="ru-RU" b="1" dirty="0">
                <a:latin typeface="+mn-lt"/>
                <a:ea typeface="+mn-ea"/>
                <a:cs typeface="+mn-cs"/>
              </a:rPr>
              <a:t>Прием в школу (документы)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427" y="1600200"/>
            <a:ext cx="8892480" cy="52578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Сообщение, если документы представлены правильно:</a:t>
            </a:r>
          </a:p>
          <a:p>
            <a:pPr marL="0" lv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«Заявление принято. Регистрационный номер____»</a:t>
            </a:r>
          </a:p>
          <a:p>
            <a:pPr marL="0" lvl="0" indent="0" algn="just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lv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Сообщение, если документы представлены </a:t>
            </a:r>
            <a:r>
              <a:rPr lang="ru-RU" dirty="0" smtClean="0">
                <a:solidFill>
                  <a:srgbClr val="002060"/>
                </a:solidFill>
              </a:rPr>
              <a:t>некорректно:</a:t>
            </a:r>
          </a:p>
          <a:p>
            <a:pPr marL="0" lv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«Заявление отклонено. </a:t>
            </a:r>
            <a:r>
              <a:rPr lang="ru-RU" i="1" dirty="0" smtClean="0">
                <a:solidFill>
                  <a:srgbClr val="002060"/>
                </a:solidFill>
              </a:rPr>
              <a:t>Краткое описание причины.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  <a:p>
            <a:pPr marL="514350" lvl="0" indent="-514350" algn="just">
              <a:buAutoNum type="arabicPeriod"/>
            </a:pPr>
            <a:endParaRPr lang="ru-RU" dirty="0">
              <a:solidFill>
                <a:srgbClr val="002060"/>
              </a:solidFill>
            </a:endParaRPr>
          </a:p>
          <a:p>
            <a:pPr marL="514350" lvl="0" indent="-514350" algn="just">
              <a:buAutoNum type="arabicPeriod"/>
            </a:pPr>
            <a:endParaRPr lang="ru-RU" dirty="0">
              <a:solidFill>
                <a:srgbClr val="002060"/>
              </a:solidFill>
            </a:endParaRPr>
          </a:p>
          <a:p>
            <a:pPr marL="514350" lvl="0" indent="-514350" algn="just">
              <a:buAutoNum type="arabicPeriod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/>
            <a:endParaRPr lang="ru-RU" b="1" dirty="0"/>
          </a:p>
          <a:p>
            <a:pPr marL="514350" indent="-514350"/>
            <a:endParaRPr lang="ru-RU" b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427" y="1176"/>
            <a:ext cx="8893098" cy="1483608"/>
          </a:xfrm>
          <a:prstGeom prst="roundRect">
            <a:avLst/>
          </a:prstGeom>
          <a:solidFill>
            <a:srgbClr val="0070C0"/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soft" dir="t"/>
          </a:scene3d>
          <a:sp3d prstMaterial="plastic">
            <a:bevelT w="165100" h="82550" prst="cross"/>
            <a:bevelB w="381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36176" y="1714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fontAlgn="base">
              <a:spcAft>
                <a:spcPct val="0"/>
              </a:spcAft>
            </a:pPr>
            <a:r>
              <a:rPr lang="ru-RU" b="1" dirty="0" smtClean="0">
                <a:solidFill>
                  <a:prstClr val="white"/>
                </a:solidFill>
              </a:rPr>
              <a:t>Ответ на заявление</a:t>
            </a:r>
            <a:endParaRPr lang="ru-RU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85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283</Words>
  <Application>Microsoft Office PowerPoint</Application>
  <PresentationFormat>Экран (4:3)</PresentationFormat>
  <Paragraphs>68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1_Тема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 в школу (документы)</vt:lpstr>
      <vt:lpstr>Прием в школу (документы)</vt:lpstr>
    </vt:vector>
  </TitlesOfParts>
  <Company>ПроКол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завуч</dc:creator>
  <cp:lastModifiedBy>Учитель</cp:lastModifiedBy>
  <cp:revision>8</cp:revision>
  <dcterms:created xsi:type="dcterms:W3CDTF">2025-06-17T11:44:41Z</dcterms:created>
  <dcterms:modified xsi:type="dcterms:W3CDTF">2025-06-18T07:24:41Z</dcterms:modified>
</cp:coreProperties>
</file>