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4" r:id="rId15"/>
    <p:sldId id="269" r:id="rId16"/>
    <p:sldId id="270" r:id="rId17"/>
    <p:sldId id="271" r:id="rId18"/>
    <p:sldId id="272" r:id="rId19"/>
    <p:sldId id="273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1000108"/>
            <a:ext cx="6858048" cy="3143271"/>
          </a:xfrm>
        </p:spPr>
        <p:txBody>
          <a:bodyPr/>
          <a:lstStyle/>
          <a:p>
            <a:r>
              <a:rPr lang="ru-RU" dirty="0" smtClean="0"/>
              <a:t>Внешняя политика России  </a:t>
            </a:r>
            <a:r>
              <a:rPr lang="en-US" dirty="0" smtClean="0"/>
              <a:t>XVII</a:t>
            </a:r>
            <a:r>
              <a:rPr lang="ru-RU" dirty="0" smtClean="0"/>
              <a:t> века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Посольский приказ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Приказ был исполнителем, </a:t>
            </a:r>
          </a:p>
          <a:p>
            <a:pPr algn="ctr">
              <a:buNone/>
            </a:pPr>
            <a:r>
              <a:rPr lang="ru-RU" dirty="0" smtClean="0"/>
              <a:t>а цели и задачи внешней политики определяли высшие круги власти:</a:t>
            </a:r>
          </a:p>
          <a:p>
            <a:pPr algn="ctr"/>
            <a:r>
              <a:rPr lang="ru-RU" dirty="0" smtClean="0"/>
              <a:t>Царь</a:t>
            </a:r>
          </a:p>
          <a:p>
            <a:pPr algn="ctr"/>
            <a:r>
              <a:rPr lang="ru-RU" dirty="0" smtClean="0"/>
              <a:t>Боярская дума</a:t>
            </a:r>
          </a:p>
          <a:p>
            <a:pPr algn="ctr"/>
            <a:r>
              <a:rPr lang="ru-RU" dirty="0" smtClean="0"/>
              <a:t>Патриарх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Западное направление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/>
              <a:t>Главная проблема – отношения с Речью Посполитой</a:t>
            </a:r>
          </a:p>
          <a:p>
            <a:r>
              <a:rPr lang="ru-RU" dirty="0" smtClean="0"/>
              <a:t>Она захватила Смоленск и западные земли</a:t>
            </a:r>
          </a:p>
          <a:p>
            <a:r>
              <a:rPr lang="ru-RU" dirty="0" smtClean="0"/>
              <a:t>Воспринималась как постоянная угроза</a:t>
            </a:r>
          </a:p>
          <a:p>
            <a:r>
              <a:rPr lang="ru-RU" dirty="0" smtClean="0"/>
              <a:t>Православное население Украины и Белоруссии начало борьбу за освобождение и могло оказать помощь в возврате утерянных земель</a:t>
            </a:r>
          </a:p>
          <a:p>
            <a:r>
              <a:rPr lang="ru-RU" dirty="0" smtClean="0"/>
              <a:t>Оформляется имперская идея слияния славянских народов в одно государство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Западное направление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Идея идентичности и объединения русских и украинцев зародилась в Средние века</a:t>
            </a:r>
          </a:p>
          <a:p>
            <a:r>
              <a:rPr lang="ru-RU" dirty="0" smtClean="0"/>
              <a:t>В </a:t>
            </a:r>
            <a:r>
              <a:rPr lang="en-US" dirty="0" smtClean="0"/>
              <a:t>XV</a:t>
            </a:r>
            <a:r>
              <a:rPr lang="ru-RU" dirty="0" smtClean="0"/>
              <a:t> веке Иван </a:t>
            </a:r>
            <a:r>
              <a:rPr lang="en-US" dirty="0" smtClean="0"/>
              <a:t>III</a:t>
            </a:r>
            <a:r>
              <a:rPr lang="ru-RU" dirty="0" smtClean="0"/>
              <a:t> пытался</a:t>
            </a:r>
            <a:r>
              <a:rPr lang="ru-RU" dirty="0" smtClean="0"/>
              <a:t> </a:t>
            </a:r>
            <a:r>
              <a:rPr lang="ru-RU" dirty="0" smtClean="0"/>
              <a:t>реализовать «проект» объединения под своей властью всех восточнославянских земель</a:t>
            </a:r>
          </a:p>
          <a:p>
            <a:r>
              <a:rPr lang="ru-RU" dirty="0" smtClean="0"/>
              <a:t>В </a:t>
            </a:r>
            <a:r>
              <a:rPr lang="en-US" dirty="0" smtClean="0"/>
              <a:t>XVI</a:t>
            </a:r>
            <a:r>
              <a:rPr lang="ru-RU" dirty="0" smtClean="0"/>
              <a:t> </a:t>
            </a:r>
            <a:r>
              <a:rPr lang="ru-RU" dirty="0" smtClean="0"/>
              <a:t>веке было создано немало сочинений о необходимости объединения под властью православного государя</a:t>
            </a:r>
          </a:p>
          <a:p>
            <a:r>
              <a:rPr lang="ru-RU" dirty="0" smtClean="0"/>
              <a:t>С украинско-белорусской стороны подобных документов сохранилось мало, но во Львове оформилась теория  о московском православном царе-заступнике, возглавляющим «российский народ», частью которого являются и </a:t>
            </a:r>
            <a:r>
              <a:rPr lang="ru-RU" dirty="0" err="1" smtClean="0"/>
              <a:t>рутены</a:t>
            </a:r>
            <a:r>
              <a:rPr lang="ru-RU" dirty="0" smtClean="0"/>
              <a:t> (украинцы и белорусы, не перешедшие в «ляшскую веру» – католичество)</a:t>
            </a:r>
          </a:p>
          <a:p>
            <a:r>
              <a:rPr lang="ru-RU" dirty="0" smtClean="0"/>
              <a:t>Появились и идеи о «</a:t>
            </a:r>
            <a:r>
              <a:rPr lang="ru-RU" dirty="0" err="1" smtClean="0"/>
              <a:t>руськой</a:t>
            </a:r>
            <a:r>
              <a:rPr lang="ru-RU" dirty="0" smtClean="0"/>
              <a:t>» – украинско-белорусской нации – особый «</a:t>
            </a:r>
            <a:r>
              <a:rPr lang="ru-RU" dirty="0" err="1" smtClean="0"/>
              <a:t>рутенский</a:t>
            </a:r>
            <a:r>
              <a:rPr lang="ru-RU" dirty="0" smtClean="0"/>
              <a:t> народ», который должен иметь свою государственность («украинский сепаратизм»)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Западное направление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Речь Посполитая</a:t>
            </a:r>
          </a:p>
          <a:p>
            <a:r>
              <a:rPr lang="ru-RU" dirty="0" smtClean="0"/>
              <a:t>Неудача в Смоленской войне (1632-1634) заставила правительство действовать осторожно</a:t>
            </a:r>
          </a:p>
          <a:p>
            <a:r>
              <a:rPr lang="ru-RU" dirty="0" smtClean="0"/>
              <a:t>В 1640-е годы в Речи Посполитой началось освободительное движение запорожских казаков во главе с Богданом Хмельницким</a:t>
            </a:r>
          </a:p>
          <a:p>
            <a:r>
              <a:rPr lang="ru-RU" dirty="0" smtClean="0"/>
              <a:t>Б.Хмельницкий обратился за помощью к Москве</a:t>
            </a:r>
          </a:p>
          <a:p>
            <a:r>
              <a:rPr lang="ru-RU" dirty="0" smtClean="0"/>
              <a:t>Земский собор 1653 года принял решение об оказании помощи казакам; правительство России рассчитывало таким путём вернуть Смоленск</a:t>
            </a:r>
          </a:p>
          <a:p>
            <a:r>
              <a:rPr lang="ru-RU" dirty="0" smtClean="0"/>
              <a:t>В 1654 году украинское население выразило свою волю о соединении с Россией на Переяславской раде</a:t>
            </a:r>
          </a:p>
          <a:p>
            <a:r>
              <a:rPr lang="ru-RU" dirty="0" smtClean="0"/>
              <a:t>Это означало начало войны с Речью Посполитой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Западное направление</a:t>
            </a:r>
            <a:endParaRPr lang="ru-RU" dirty="0"/>
          </a:p>
        </p:txBody>
      </p:sp>
      <p:pic>
        <p:nvPicPr>
          <p:cNvPr id="4" name="Содержимое 3" descr="BChmielnick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791" y="1600200"/>
            <a:ext cx="2928655" cy="3866211"/>
          </a:xfrm>
        </p:spPr>
      </p:pic>
      <p:sp>
        <p:nvSpPr>
          <p:cNvPr id="5" name="Прямоугольник 4"/>
          <p:cNvSpPr/>
          <p:nvPr/>
        </p:nvSpPr>
        <p:spPr>
          <a:xfrm>
            <a:off x="1785918" y="5572140"/>
            <a:ext cx="5000660" cy="78581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Богдан Хмельницкий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Западное направление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dirty="0" smtClean="0"/>
              <a:t>Русско-польская война 1654-1667 годов</a:t>
            </a:r>
          </a:p>
          <a:p>
            <a:r>
              <a:rPr lang="ru-RU" dirty="0" smtClean="0"/>
              <a:t>В 1655 русская армия двинулась на Смоленск, захватила его и территории вокруг города</a:t>
            </a:r>
          </a:p>
          <a:p>
            <a:r>
              <a:rPr lang="ru-RU" dirty="0" smtClean="0"/>
              <a:t>В 1655-1656 Россия захватила часть Белорусских земель и Вильнюс (литовская земля)</a:t>
            </a:r>
          </a:p>
          <a:p>
            <a:r>
              <a:rPr lang="ru-RU" dirty="0" smtClean="0"/>
              <a:t>В 1656 заключено перемирие между странами, боевые действия прекратились на время русско-шведской войны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Западное направление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dirty="0" smtClean="0"/>
              <a:t>Русско-польская война 1654-1667 годов</a:t>
            </a:r>
          </a:p>
          <a:p>
            <a:r>
              <a:rPr lang="ru-RU" dirty="0" smtClean="0"/>
              <a:t>После перемирия война возобновилась в конце 50-х годов</a:t>
            </a:r>
          </a:p>
          <a:p>
            <a:r>
              <a:rPr lang="ru-RU" dirty="0" smtClean="0"/>
              <a:t>В 1657 умер Б.Хмельницкий, новые гетманы часто меняли свои планы и вступали в боевые действия то на стороне России, то на стороне Польши против России.</a:t>
            </a:r>
          </a:p>
          <a:p>
            <a:r>
              <a:rPr lang="ru-RU" dirty="0" smtClean="0"/>
              <a:t>Война приобрела затяжной характер и истощила обе стороны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Западное направление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dirty="0" smtClean="0"/>
              <a:t>Русско-польская война 1654-1667 годов</a:t>
            </a:r>
          </a:p>
          <a:p>
            <a:pPr algn="ctr">
              <a:buNone/>
            </a:pPr>
            <a:r>
              <a:rPr lang="ru-RU" dirty="0" smtClean="0"/>
              <a:t>20 января 1667 подписано </a:t>
            </a:r>
            <a:r>
              <a:rPr lang="ru-RU" dirty="0" err="1" smtClean="0"/>
              <a:t>Андрусовское</a:t>
            </a:r>
            <a:r>
              <a:rPr lang="ru-RU" dirty="0" smtClean="0"/>
              <a:t> перемирие:</a:t>
            </a:r>
          </a:p>
          <a:p>
            <a:r>
              <a:rPr lang="ru-RU" dirty="0" smtClean="0"/>
              <a:t>К России отходили земли со Смоленском, Левобережная Украина и на правом  берегу Днепра Киев (временно на 2 года)</a:t>
            </a:r>
          </a:p>
          <a:p>
            <a:r>
              <a:rPr lang="ru-RU" dirty="0" smtClean="0"/>
              <a:t>Вся остальная Правобережная Украина оставалась у Речи Посполитой</a:t>
            </a:r>
          </a:p>
          <a:p>
            <a:r>
              <a:rPr lang="ru-RU" dirty="0" smtClean="0"/>
              <a:t>Запорожская Сечь объявлялась под властью России и Польши</a:t>
            </a:r>
          </a:p>
          <a:p>
            <a:r>
              <a:rPr lang="ru-RU" dirty="0" smtClean="0"/>
              <a:t> Обе страны договорились о совместной защите от Турции и Крымского ханства, об обмене пленными, о торговле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Западное направление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err="1" smtClean="0"/>
              <a:t>Андрусовский</a:t>
            </a:r>
            <a:r>
              <a:rPr lang="ru-RU" dirty="0" smtClean="0"/>
              <a:t> договор и турецкая угроза стали основой для  сближения России и Речи Посполитой</a:t>
            </a:r>
          </a:p>
          <a:p>
            <a:r>
              <a:rPr lang="ru-RU" dirty="0" smtClean="0"/>
              <a:t>В 1686 начали переговоры и был подписан «Вечный мир», по которому за Россией остались Левобережная Украина, Киев и Запорожская Сечь</a:t>
            </a:r>
          </a:p>
          <a:p>
            <a:r>
              <a:rPr lang="ru-RU" dirty="0" smtClean="0"/>
              <a:t>Это был оборонительно-наступательный союз против Турции, в который предполагалось пригласить европейские страны (Австрию, Венецию, Францию, Англию, Голландию и даже Данию), превратился в Священную лигу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Западное направление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Отношения со Швецией</a:t>
            </a:r>
          </a:p>
          <a:p>
            <a:r>
              <a:rPr lang="ru-RU" dirty="0" smtClean="0"/>
              <a:t>Строились на основе </a:t>
            </a:r>
            <a:r>
              <a:rPr lang="ru-RU" dirty="0" err="1" smtClean="0"/>
              <a:t>Столбовского</a:t>
            </a:r>
            <a:r>
              <a:rPr lang="ru-RU" dirty="0" smtClean="0"/>
              <a:t> мира</a:t>
            </a:r>
          </a:p>
          <a:p>
            <a:r>
              <a:rPr lang="ru-RU" dirty="0" smtClean="0"/>
              <a:t>После Смуты активно развивалась торговля между двумя странами</a:t>
            </a:r>
          </a:p>
          <a:p>
            <a:r>
              <a:rPr lang="ru-RU" dirty="0" smtClean="0"/>
              <a:t>Противоречия между странами оставались (взаимные притязания на балтийские земли по Финскому заливу)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Внешняя политика </a:t>
            </a:r>
            <a:r>
              <a:rPr lang="en-US" dirty="0" smtClean="0"/>
              <a:t>XVII</a:t>
            </a:r>
            <a:r>
              <a:rPr lang="ru-RU" dirty="0" smtClean="0"/>
              <a:t> века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План</a:t>
            </a:r>
          </a:p>
          <a:p>
            <a:r>
              <a:rPr lang="ru-RU" dirty="0" smtClean="0"/>
              <a:t>Общая характеристика. Посольский приказ</a:t>
            </a:r>
          </a:p>
          <a:p>
            <a:r>
              <a:rPr lang="ru-RU" dirty="0" smtClean="0"/>
              <a:t>Западное направление</a:t>
            </a:r>
          </a:p>
          <a:p>
            <a:r>
              <a:rPr lang="ru-RU" dirty="0" smtClean="0"/>
              <a:t>Южное направление</a:t>
            </a:r>
          </a:p>
          <a:p>
            <a:r>
              <a:rPr lang="ru-RU" dirty="0" smtClean="0"/>
              <a:t>Восточное направление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Западное направление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Русско-шведская война 1656-1661 годов</a:t>
            </a:r>
          </a:p>
          <a:p>
            <a:pPr algn="ctr">
              <a:buNone/>
            </a:pPr>
            <a:r>
              <a:rPr lang="ru-RU" dirty="0" smtClean="0"/>
              <a:t>Причины  </a:t>
            </a:r>
          </a:p>
          <a:p>
            <a:r>
              <a:rPr lang="ru-RU" dirty="0" smtClean="0"/>
              <a:t>Взаимные притязания на территории</a:t>
            </a:r>
          </a:p>
          <a:p>
            <a:r>
              <a:rPr lang="ru-RU" dirty="0" smtClean="0"/>
              <a:t>Швеция во время русско-польской войны почти разгромила Речь Посполитую, а это не входило в планы России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Западное направление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/>
              <a:t>Русско-шведская война 1656-1661 годов</a:t>
            </a:r>
          </a:p>
          <a:p>
            <a:pPr algn="ctr">
              <a:buNone/>
            </a:pPr>
            <a:r>
              <a:rPr lang="ru-RU" dirty="0" smtClean="0"/>
              <a:t>Россия готовилась к войне: </a:t>
            </a:r>
          </a:p>
          <a:p>
            <a:r>
              <a:rPr lang="ru-RU" dirty="0" smtClean="0"/>
              <a:t>Заключила союз с герцогом Курляндии</a:t>
            </a:r>
          </a:p>
          <a:p>
            <a:r>
              <a:rPr lang="ru-RU" dirty="0" smtClean="0"/>
              <a:t>Договорилась о нейтралитете с курфюрстом Бранденбурга (союзник Швеции)</a:t>
            </a:r>
          </a:p>
          <a:p>
            <a:r>
              <a:rPr lang="ru-RU" dirty="0" smtClean="0"/>
              <a:t>Организовала разведку (выявила дороги и крепости)</a:t>
            </a:r>
          </a:p>
          <a:p>
            <a:r>
              <a:rPr lang="ru-RU" dirty="0" smtClean="0"/>
              <a:t>Разработала план привлечения местного населения на свою сторону (план </a:t>
            </a:r>
            <a:r>
              <a:rPr lang="ru-RU" dirty="0" err="1" smtClean="0"/>
              <a:t>Ордина-Нащокина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Западное направление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Русско-шведская война 1656-1661 годов</a:t>
            </a:r>
          </a:p>
          <a:p>
            <a:r>
              <a:rPr lang="ru-RU" dirty="0" smtClean="0"/>
              <a:t>Главная цель России – захватить Ригу</a:t>
            </a:r>
          </a:p>
          <a:p>
            <a:r>
              <a:rPr lang="ru-RU" dirty="0" smtClean="0"/>
              <a:t>Сумели овладеть несколькими мелкими городками, но Ригу так и не </a:t>
            </a:r>
            <a:r>
              <a:rPr lang="ru-RU" dirty="0" err="1" smtClean="0"/>
              <a:t>взали</a:t>
            </a:r>
            <a:endParaRPr lang="ru-RU" dirty="0" smtClean="0"/>
          </a:p>
          <a:p>
            <a:r>
              <a:rPr lang="ru-RU" dirty="0" smtClean="0"/>
              <a:t>Швеция пыталась привлечь на свою сторону Англию и Францию, Россия сумела этого не допустить</a:t>
            </a:r>
          </a:p>
          <a:p>
            <a:r>
              <a:rPr lang="ru-RU" dirty="0" smtClean="0"/>
              <a:t>Не состоялся и союз Швеции с Турцией против России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Западное направление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/>
              <a:t>Русско-шведская война 1656-1661 годов</a:t>
            </a:r>
          </a:p>
          <a:p>
            <a:r>
              <a:rPr lang="ru-RU" dirty="0" smtClean="0"/>
              <a:t>Первый раунд переговоров прошел в </a:t>
            </a:r>
            <a:r>
              <a:rPr lang="ru-RU" dirty="0" err="1" smtClean="0"/>
              <a:t>д.Велиесар</a:t>
            </a:r>
            <a:r>
              <a:rPr lang="ru-RU" dirty="0" smtClean="0"/>
              <a:t>: Россия оставляла за собой завоеванные территории по рекам Двина и </a:t>
            </a:r>
            <a:r>
              <a:rPr lang="ru-RU" dirty="0" err="1" smtClean="0"/>
              <a:t>Нарова</a:t>
            </a:r>
            <a:r>
              <a:rPr lang="ru-RU" dirty="0" smtClean="0"/>
              <a:t> (это означало выход в Балтийское море); </a:t>
            </a:r>
          </a:p>
          <a:p>
            <a:r>
              <a:rPr lang="ru-RU" dirty="0" smtClean="0"/>
              <a:t>Шведы теряли Курляндию, которая больше не зависела от шведской короны</a:t>
            </a:r>
          </a:p>
          <a:p>
            <a:r>
              <a:rPr lang="ru-RU" dirty="0" smtClean="0"/>
              <a:t>Такого выгодного договора не ожидали даже в Москве. Шведская сторона была крайне недовольна. Переговоры продолжились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Западное направление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Русско-шведская война 1656-1661 годов</a:t>
            </a:r>
          </a:p>
          <a:p>
            <a:pPr algn="ctr">
              <a:buNone/>
            </a:pPr>
            <a:r>
              <a:rPr lang="ru-RU" dirty="0" smtClean="0"/>
              <a:t>В 1661 году заключен </a:t>
            </a:r>
            <a:r>
              <a:rPr lang="ru-RU" dirty="0" err="1" smtClean="0"/>
              <a:t>Кардисский</a:t>
            </a:r>
            <a:r>
              <a:rPr lang="ru-RU" dirty="0" smtClean="0"/>
              <a:t> мир:</a:t>
            </a:r>
          </a:p>
          <a:p>
            <a:r>
              <a:rPr lang="ru-RU" dirty="0" smtClean="0"/>
              <a:t>Восстанавливались довоенные границы, Россия не получала завоеванных территорий, вновь отрезана от моря</a:t>
            </a:r>
          </a:p>
          <a:p>
            <a:r>
              <a:rPr lang="ru-RU" dirty="0" smtClean="0"/>
              <a:t>Расширялась торговля между странами</a:t>
            </a:r>
          </a:p>
          <a:p>
            <a:r>
              <a:rPr lang="ru-RU" dirty="0" smtClean="0"/>
              <a:t>Россия могла беспрепятственно вывести свои войска, оружие, боеприпасы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Западное направление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Швеция</a:t>
            </a:r>
          </a:p>
          <a:p>
            <a:r>
              <a:rPr lang="ru-RU" dirty="0" smtClean="0"/>
              <a:t>После войны до конца </a:t>
            </a:r>
            <a:r>
              <a:rPr lang="en-US" dirty="0" smtClean="0"/>
              <a:t>XVII</a:t>
            </a:r>
            <a:r>
              <a:rPr lang="ru-RU" dirty="0" smtClean="0"/>
              <a:t> века у России со Швецией не было военных конфликтов</a:t>
            </a:r>
          </a:p>
          <a:p>
            <a:r>
              <a:rPr lang="ru-RU" dirty="0" smtClean="0"/>
              <a:t>Успешно шла торговля</a:t>
            </a:r>
          </a:p>
          <a:p>
            <a:r>
              <a:rPr lang="ru-RU" dirty="0" smtClean="0"/>
              <a:t>Швеция предлагала России перенести её торговлю из Архангельска на Белом море на Балтику и торговать на шведских судах; Россия отказалась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Западное направление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Сохранялись торговые отношения с Данией, Дания стремилась к союзу с Россией против Швеции; из опасений новой войны Россия на тесный союз не пошла</a:t>
            </a:r>
          </a:p>
          <a:p>
            <a:r>
              <a:rPr lang="ru-RU" dirty="0" smtClean="0"/>
              <a:t>Русское посольство посетило Испанию, но особых связей не устанавливали</a:t>
            </a:r>
          </a:p>
          <a:p>
            <a:r>
              <a:rPr lang="ru-RU" dirty="0" smtClean="0"/>
              <a:t>Установлены посольские связи с Францией</a:t>
            </a:r>
          </a:p>
          <a:p>
            <a:r>
              <a:rPr lang="ru-RU" dirty="0" smtClean="0"/>
              <a:t>Сохранялись связи, в основном торговые с Голландией, именно в Гааге появился у России первый постоянный резидент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Западное направление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 Англией в 1649 году после казни короля Карла </a:t>
            </a:r>
            <a:r>
              <a:rPr lang="en-US" dirty="0" smtClean="0"/>
              <a:t>I</a:t>
            </a:r>
            <a:r>
              <a:rPr lang="ru-RU" dirty="0" smtClean="0"/>
              <a:t> Стюарта отношения были разорваны, торговля полностью прекращена  </a:t>
            </a:r>
          </a:p>
          <a:p>
            <a:r>
              <a:rPr lang="ru-RU" dirty="0" smtClean="0"/>
              <a:t>Усилились контакты с Венецианской республикой (против Турции)</a:t>
            </a:r>
          </a:p>
          <a:p>
            <a:r>
              <a:rPr lang="ru-RU" dirty="0" smtClean="0"/>
              <a:t>Посольства России побывали в Ватикане и Тосканском герцогстве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Западное направление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 1675 году заключено соглашение с Австрией о действиях против Турции</a:t>
            </a:r>
          </a:p>
          <a:p>
            <a:r>
              <a:rPr lang="ru-RU" dirty="0" smtClean="0"/>
              <a:t>В 1684 году была создана Священная лига – международное объединение стран против </a:t>
            </a:r>
            <a:r>
              <a:rPr lang="ru-RU" dirty="0" err="1" smtClean="0"/>
              <a:t>турции</a:t>
            </a:r>
            <a:endParaRPr lang="ru-RU" dirty="0" smtClean="0"/>
          </a:p>
          <a:p>
            <a:r>
              <a:rPr lang="ru-RU" dirty="0" smtClean="0"/>
              <a:t>Россия присоединилась к Священной лиге в 1687 году после «Вечного мира» с Польшей</a:t>
            </a:r>
          </a:p>
          <a:p>
            <a:r>
              <a:rPr lang="ru-RU" dirty="0" smtClean="0"/>
              <a:t>В Священную лигу вошли Австрия, Речь Посполитая, Венеция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Западное направление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На западном направлении Россия добилась определенных успехов:</a:t>
            </a:r>
          </a:p>
          <a:p>
            <a:r>
              <a:rPr lang="ru-RU" dirty="0" smtClean="0"/>
              <a:t>Вернула Смоленск</a:t>
            </a:r>
          </a:p>
          <a:p>
            <a:r>
              <a:rPr lang="ru-RU" dirty="0" smtClean="0"/>
              <a:t>Расширила территорию за счет Левобережной Украины</a:t>
            </a:r>
          </a:p>
          <a:p>
            <a:r>
              <a:rPr lang="ru-RU" dirty="0" smtClean="0"/>
              <a:t>Вошла в международную коалицию </a:t>
            </a:r>
          </a:p>
          <a:p>
            <a:r>
              <a:rPr lang="ru-RU" dirty="0" smtClean="0"/>
              <a:t>Установила и поддерживала отношения с многими странами Европы, вела активную торговлю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Общая характеристика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dirty="0" smtClean="0"/>
              <a:t>Международное положение России </a:t>
            </a:r>
          </a:p>
          <a:p>
            <a:pPr algn="ctr">
              <a:buNone/>
            </a:pPr>
            <a:r>
              <a:rPr lang="ru-RU" dirty="0" smtClean="0"/>
              <a:t>к середине </a:t>
            </a:r>
            <a:r>
              <a:rPr lang="en-US" dirty="0" smtClean="0"/>
              <a:t>XVII</a:t>
            </a:r>
            <a:r>
              <a:rPr lang="ru-RU" dirty="0" smtClean="0"/>
              <a:t> века</a:t>
            </a:r>
          </a:p>
          <a:p>
            <a:r>
              <a:rPr lang="ru-RU" dirty="0" smtClean="0"/>
              <a:t>После Смуты восстановлены торговые связи со Швецией, Данией, Голландией, Ираном, но в 1649 разорваны все связи с Англией; слабыми были контакты с другими странами Европы</a:t>
            </a:r>
          </a:p>
          <a:p>
            <a:r>
              <a:rPr lang="ru-RU" dirty="0" smtClean="0"/>
              <a:t>Вражда с соседней Речью Посполитой</a:t>
            </a:r>
          </a:p>
          <a:p>
            <a:r>
              <a:rPr lang="ru-RU" dirty="0" smtClean="0"/>
              <a:t>Сложные отношения с Турцией и Крымским ханством</a:t>
            </a:r>
          </a:p>
          <a:p>
            <a:r>
              <a:rPr lang="ru-RU" dirty="0" smtClean="0"/>
              <a:t>Территория России расширена на востоке вплоть до границы с Китаем  </a:t>
            </a: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Западное направление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Но остались и нерешенные проблемы:</a:t>
            </a:r>
          </a:p>
          <a:p>
            <a:r>
              <a:rPr lang="ru-RU" dirty="0" smtClean="0"/>
              <a:t>Россия так и не смогла получить выход в Балтийское море</a:t>
            </a:r>
          </a:p>
          <a:p>
            <a:r>
              <a:rPr lang="ru-RU" dirty="0" smtClean="0"/>
              <a:t>Разорваны отношения с Англией</a:t>
            </a:r>
          </a:p>
          <a:p>
            <a:r>
              <a:rPr lang="ru-RU" dirty="0" smtClean="0"/>
              <a:t>Не продвинулись отношения с Францией и Голландией дальше торговли и обмена посольствами</a:t>
            </a: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Южное направление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Россия придерживалась оборонительной тактики, потому что после Смуты сил для активной борьбы было мало</a:t>
            </a:r>
          </a:p>
          <a:p>
            <a:r>
              <a:rPr lang="ru-RU" dirty="0" smtClean="0"/>
              <a:t>Главная задача – не допустить одновременного нападения с юга и запада</a:t>
            </a:r>
          </a:p>
          <a:p>
            <a:r>
              <a:rPr lang="ru-RU" dirty="0" smtClean="0"/>
              <a:t>Турция действовала совместно с Крымским ханством и претендовала на расширение своих территорий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Южное направление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Задачи</a:t>
            </a:r>
          </a:p>
          <a:p>
            <a:r>
              <a:rPr lang="ru-RU" dirty="0" smtClean="0"/>
              <a:t>Защитить свои территории от набегов</a:t>
            </a:r>
          </a:p>
          <a:p>
            <a:r>
              <a:rPr lang="ru-RU" dirty="0" smtClean="0"/>
              <a:t>Расширить владения</a:t>
            </a:r>
          </a:p>
          <a:p>
            <a:r>
              <a:rPr lang="ru-RU" dirty="0" smtClean="0"/>
              <a:t>Получить выход в теплое море</a:t>
            </a: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Южное направление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Турция активно участвовала в европейской политике, совместно с Крымом совершала набеги на страны Европы</a:t>
            </a:r>
          </a:p>
          <a:p>
            <a:r>
              <a:rPr lang="ru-RU" dirty="0" smtClean="0"/>
              <a:t>Включение Левобережной Украины и Киева в состав России вызвало у турецких властей намерение захватить эти земли, воспользовавшись усталостью  стран после русско-польской войны</a:t>
            </a: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Южное направление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dirty="0" smtClean="0"/>
              <a:t>Русско-турецкая война 1677-1681 годов</a:t>
            </a:r>
          </a:p>
          <a:p>
            <a:r>
              <a:rPr lang="ru-RU" dirty="0" smtClean="0"/>
              <a:t>В 1677 Турция собрала армию в 180 тысяч человек и двинула её на крепость Чигирин, которая закрывала подходы к Киеву</a:t>
            </a:r>
          </a:p>
          <a:p>
            <a:r>
              <a:rPr lang="ru-RU" dirty="0" smtClean="0"/>
              <a:t>Россия имела в данном регионе армию в 60 тысяч человек, но сумела отбить натиск турецкого войска</a:t>
            </a:r>
          </a:p>
          <a:p>
            <a:r>
              <a:rPr lang="ru-RU" dirty="0" smtClean="0"/>
              <a:t>В 1678 Турция предприняла второй </a:t>
            </a:r>
            <a:r>
              <a:rPr lang="ru-RU" dirty="0" err="1" smtClean="0"/>
              <a:t>Чигиринский</a:t>
            </a:r>
            <a:r>
              <a:rPr lang="ru-RU" dirty="0" smtClean="0"/>
              <a:t> поход с армией в 200 тысяч</a:t>
            </a:r>
          </a:p>
          <a:p>
            <a:r>
              <a:rPr lang="ru-RU" dirty="0" smtClean="0"/>
              <a:t>Россия, имея в войске 120 тысяч человек, отбивала атаки, но вынуждена была оставить крепость Чигирин</a:t>
            </a:r>
          </a:p>
          <a:p>
            <a:r>
              <a:rPr lang="ru-RU" dirty="0" smtClean="0"/>
              <a:t>Но и турки вскоре отступили к Бугу  </a:t>
            </a: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Южное направление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/>
              <a:t>Русско-турецкая война 1676-1681 годов</a:t>
            </a:r>
          </a:p>
          <a:p>
            <a:r>
              <a:rPr lang="ru-RU" dirty="0" smtClean="0"/>
              <a:t>Война не принесла успеха ни одной из сторон</a:t>
            </a:r>
          </a:p>
          <a:p>
            <a:pPr algn="ctr">
              <a:buNone/>
            </a:pPr>
            <a:r>
              <a:rPr lang="ru-RU" dirty="0" smtClean="0"/>
              <a:t>В 1681 году заключен Бахчисарайский мир между Россией и Крымским ханством, к нему присоединился и турецкий султан:</a:t>
            </a:r>
          </a:p>
          <a:p>
            <a:r>
              <a:rPr lang="ru-RU" dirty="0" smtClean="0"/>
              <a:t>Перемирие сроком на 20 лет</a:t>
            </a:r>
          </a:p>
          <a:p>
            <a:r>
              <a:rPr lang="ru-RU" dirty="0" smtClean="0"/>
              <a:t>Турция и Крым признавали Левобережную Украину за Россией</a:t>
            </a:r>
          </a:p>
          <a:p>
            <a:r>
              <a:rPr lang="ru-RU" dirty="0" smtClean="0"/>
              <a:t>Под властью Турции и гетмана Правобережной Украины остались </a:t>
            </a:r>
            <a:r>
              <a:rPr lang="ru-RU" dirty="0" err="1" smtClean="0"/>
              <a:t>Подолия</a:t>
            </a:r>
            <a:r>
              <a:rPr lang="ru-RU" dirty="0" smtClean="0"/>
              <a:t> и </a:t>
            </a:r>
            <a:r>
              <a:rPr lang="ru-RU" dirty="0" err="1" smtClean="0"/>
              <a:t>Брацлавщина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Южное направление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Последствием войны стало усиление страха Австрии и Речи Посполитой перед Турцией, они в 1683 году заключили между собой оборонительный союз, а  в 1684 была создана </a:t>
            </a:r>
            <a:r>
              <a:rPr lang="ru-RU" dirty="0" err="1" smtClean="0"/>
              <a:t>антитурецкая</a:t>
            </a:r>
            <a:r>
              <a:rPr lang="ru-RU" dirty="0" smtClean="0"/>
              <a:t> Священная лига, в которую вошла и Россия</a:t>
            </a:r>
          </a:p>
          <a:p>
            <a:r>
              <a:rPr lang="ru-RU" dirty="0" smtClean="0"/>
              <a:t>Страны договорились о борьбе с Турцией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Южное направление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 рамках </a:t>
            </a:r>
            <a:r>
              <a:rPr lang="ru-RU" dirty="0" err="1" smtClean="0"/>
              <a:t>антитурцеого</a:t>
            </a:r>
            <a:r>
              <a:rPr lang="ru-RU" dirty="0" smtClean="0"/>
              <a:t> соглашения Россия предприняла два Крымских похода 1687 и 1689 годов</a:t>
            </a:r>
          </a:p>
          <a:p>
            <a:r>
              <a:rPr lang="ru-RU" dirty="0" smtClean="0"/>
              <a:t>Они не дали результата, армия оказалась не готова вести бои в удаленной горной местности Крыма</a:t>
            </a:r>
          </a:p>
          <a:p>
            <a:r>
              <a:rPr lang="ru-RU" dirty="0" smtClean="0"/>
              <a:t>Но таким образом Россия предприняла попытку выйти к Черному морю</a:t>
            </a:r>
          </a:p>
          <a:p>
            <a:r>
              <a:rPr lang="ru-RU" dirty="0" smtClean="0"/>
              <a:t>Россия в Крымских походах  пыталась продемонстрировать свою военную силу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Южное направление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 Ираном Россия стремилась поддерживать мирные отношения, чтобы не получить в одном регионе двух противников, развивала торговлю</a:t>
            </a:r>
          </a:p>
          <a:p>
            <a:r>
              <a:rPr lang="ru-RU" dirty="0" smtClean="0"/>
              <a:t>На Кавказе оказывала помощь христианским государствам Армении и Грузии, направляла посольства, вела торговлю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Южное направление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 южном направлении Россия не смогла полностью достичь своих целей, но уверенно защищала свои владения и вела активную торговлю. Задача выхода в Черное море не была решена, но отложена до следующих эпох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внешней политики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Укрепить положение страны  и новой династии на международной арене</a:t>
            </a:r>
          </a:p>
          <a:p>
            <a:r>
              <a:rPr lang="ru-RU" dirty="0" smtClean="0"/>
              <a:t>На западе вернуть утраченные Смоленские земли и побережье Балтийского моря</a:t>
            </a:r>
          </a:p>
          <a:p>
            <a:r>
              <a:rPr lang="ru-RU" dirty="0" smtClean="0"/>
              <a:t>На юге обеспечить безопасность  границ и получить выход в море</a:t>
            </a:r>
          </a:p>
          <a:p>
            <a:r>
              <a:rPr lang="ru-RU" dirty="0" smtClean="0"/>
              <a:t>На востоке установить отношения с Китаем</a:t>
            </a:r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Восточное направление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С государствами Средней Азии существовали торговые связи (Бухарское, Хивинское и </a:t>
            </a:r>
            <a:r>
              <a:rPr lang="ru-RU" dirty="0" err="1" smtClean="0"/>
              <a:t>Балхинское</a:t>
            </a:r>
            <a:r>
              <a:rPr lang="ru-RU" dirty="0" smtClean="0"/>
              <a:t> ханства)</a:t>
            </a:r>
          </a:p>
          <a:p>
            <a:r>
              <a:rPr lang="ru-RU" dirty="0" smtClean="0"/>
              <a:t>В конце </a:t>
            </a:r>
            <a:r>
              <a:rPr lang="en-US" dirty="0" smtClean="0"/>
              <a:t>XVII</a:t>
            </a:r>
            <a:r>
              <a:rPr lang="ru-RU" dirty="0" smtClean="0"/>
              <a:t> века установлены отношения с Индией и получено разрешение о беспошлинной торговле, но объём её был не велик</a:t>
            </a:r>
          </a:p>
          <a:p>
            <a:r>
              <a:rPr lang="ru-RU" dirty="0" smtClean="0"/>
              <a:t>Установлены отношения с государствами и народами на Дальнем Востоке (Монголия, </a:t>
            </a:r>
            <a:r>
              <a:rPr lang="ru-RU" dirty="0" err="1" smtClean="0"/>
              <a:t>Джунгария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Восточное направление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По мере освоение Забайкалья и Приамурья Россия оказалась в соседстве с Китаем</a:t>
            </a:r>
          </a:p>
          <a:p>
            <a:r>
              <a:rPr lang="ru-RU" dirty="0" smtClean="0"/>
              <a:t>В 1654 в Китай было отправлено  первое русское посольство  Федора </a:t>
            </a:r>
            <a:r>
              <a:rPr lang="ru-RU" dirty="0" err="1" smtClean="0"/>
              <a:t>Байкова</a:t>
            </a:r>
            <a:r>
              <a:rPr lang="ru-RU" dirty="0" smtClean="0"/>
              <a:t>, не смогло добиться результатов</a:t>
            </a:r>
          </a:p>
          <a:p>
            <a:r>
              <a:rPr lang="ru-RU" dirty="0" smtClean="0"/>
              <a:t>В 1675 – вторая миссия во главе с Николаем </a:t>
            </a:r>
            <a:r>
              <a:rPr lang="ru-RU" dirty="0" err="1" smtClean="0"/>
              <a:t>Спафарием</a:t>
            </a:r>
            <a:r>
              <a:rPr lang="ru-RU" dirty="0" smtClean="0"/>
              <a:t> также не дала результата</a:t>
            </a:r>
          </a:p>
          <a:p>
            <a:r>
              <a:rPr lang="ru-RU" dirty="0" smtClean="0"/>
              <a:t>В Забайкалье были выдвинуты войска, которые одержали ряд побед над </a:t>
            </a:r>
            <a:r>
              <a:rPr lang="ru-RU" dirty="0" err="1" smtClean="0"/>
              <a:t>Цинской</a:t>
            </a:r>
            <a:r>
              <a:rPr lang="ru-RU" dirty="0" smtClean="0"/>
              <a:t> армией</a:t>
            </a:r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Восточное направление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 сложной обстановке, грозившей вылиться в войну, Россия пошла на переговоры</a:t>
            </a:r>
          </a:p>
          <a:p>
            <a:r>
              <a:rPr lang="ru-RU" dirty="0" smtClean="0"/>
              <a:t>В 1689 году был заключён Нерчинский договор</a:t>
            </a:r>
          </a:p>
          <a:p>
            <a:r>
              <a:rPr lang="ru-RU" dirty="0" smtClean="0"/>
              <a:t>Русское посольство возглавлял Ф.А.Головин</a:t>
            </a:r>
          </a:p>
          <a:p>
            <a:r>
              <a:rPr lang="ru-RU" dirty="0" smtClean="0"/>
              <a:t>Были обозначены границы между двумя государствами, но не четко, Россия пошла на территориальные уступки</a:t>
            </a:r>
          </a:p>
          <a:p>
            <a:r>
              <a:rPr lang="ru-RU" dirty="0" smtClean="0"/>
              <a:t>Устанавливались дипломатические и торговые отношения между странами</a:t>
            </a:r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Россия расширила свои владения на западе и на востоке</a:t>
            </a:r>
          </a:p>
          <a:p>
            <a:r>
              <a:rPr lang="ru-RU" dirty="0" smtClean="0"/>
              <a:t>Вошла в состав </a:t>
            </a:r>
            <a:r>
              <a:rPr lang="ru-RU" dirty="0" err="1" smtClean="0"/>
              <a:t>антитурецкого</a:t>
            </a:r>
            <a:r>
              <a:rPr lang="ru-RU" dirty="0" smtClean="0"/>
              <a:t> союза европейских государств</a:t>
            </a:r>
          </a:p>
          <a:p>
            <a:r>
              <a:rPr lang="ru-RU" dirty="0" smtClean="0"/>
              <a:t>Впервые установила отношения с некоторыми странами (Китай)</a:t>
            </a:r>
          </a:p>
          <a:p>
            <a:r>
              <a:rPr lang="ru-RU" dirty="0" smtClean="0"/>
              <a:t>Укрепила свои позиции на международной арене</a:t>
            </a:r>
          </a:p>
          <a:p>
            <a:r>
              <a:rPr lang="ru-RU" dirty="0" smtClean="0"/>
              <a:t>Была оформлена дипломатическая служба</a:t>
            </a:r>
          </a:p>
          <a:p>
            <a:r>
              <a:rPr lang="ru-RU" dirty="0" smtClean="0"/>
              <a:t>Осознаны национальные интересы и стали создаваться долгосрочные программы внешнеполитической деятельности</a:t>
            </a:r>
            <a:endParaRPr lang="ru-R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857256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Остались нерешенными проблемы</a:t>
            </a:r>
          </a:p>
          <a:p>
            <a:r>
              <a:rPr lang="ru-RU" dirty="0" smtClean="0"/>
              <a:t>Выход к морям</a:t>
            </a:r>
          </a:p>
          <a:p>
            <a:r>
              <a:rPr lang="ru-RU" dirty="0" smtClean="0"/>
              <a:t>Внешняя опасность</a:t>
            </a:r>
          </a:p>
          <a:p>
            <a:r>
              <a:rPr lang="ru-RU" dirty="0" smtClean="0"/>
              <a:t>Контакты с крупнейшими странами Европы</a:t>
            </a:r>
          </a:p>
          <a:p>
            <a:pPr>
              <a:buNone/>
            </a:pPr>
            <a:r>
              <a:rPr lang="ru-RU" dirty="0" smtClean="0"/>
              <a:t>Внешняя политика </a:t>
            </a:r>
            <a:r>
              <a:rPr lang="en-US" dirty="0" smtClean="0"/>
              <a:t>XVII </a:t>
            </a:r>
            <a:r>
              <a:rPr lang="ru-RU" dirty="0" smtClean="0"/>
              <a:t>века имела переходный характер, но в ней проступали те черты, которые затем проявятся и воплотятся в действиях Петра </a:t>
            </a:r>
            <a:r>
              <a:rPr lang="en-US" dirty="0" smtClean="0"/>
              <a:t>I </a:t>
            </a:r>
            <a:r>
              <a:rPr lang="ru-RU" dirty="0" smtClean="0"/>
              <a:t>и Екатерины </a:t>
            </a:r>
            <a:r>
              <a:rPr lang="en-US" dirty="0" smtClean="0"/>
              <a:t>II</a:t>
            </a:r>
            <a:endParaRPr lang="ru-RU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и задания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1. Какие задачи стояли во внешней политике России в середине </a:t>
            </a:r>
            <a:r>
              <a:rPr lang="en-US" dirty="0" smtClean="0"/>
              <a:t>XVII </a:t>
            </a:r>
            <a:r>
              <a:rPr lang="ru-RU" dirty="0" smtClean="0"/>
              <a:t>века?</a:t>
            </a:r>
          </a:p>
          <a:p>
            <a:r>
              <a:rPr lang="ru-RU" dirty="0" smtClean="0"/>
              <a:t>2. Какие причины вызвали русско-польскую войну? Каковы ей итоги и последствия?</a:t>
            </a:r>
          </a:p>
          <a:p>
            <a:r>
              <a:rPr lang="ru-RU" dirty="0" smtClean="0"/>
              <a:t>3. С какими странами Россия установила дипломатические отношения?</a:t>
            </a:r>
          </a:p>
          <a:p>
            <a:r>
              <a:rPr lang="ru-RU" dirty="0" smtClean="0"/>
              <a:t>4. С какими государствами разорвала отношения? Почему?</a:t>
            </a:r>
          </a:p>
          <a:p>
            <a:r>
              <a:rPr lang="ru-RU" dirty="0" smtClean="0"/>
              <a:t>5. Что такое Священная лига? Когда она возникла? Какие страны в неё вошли?</a:t>
            </a:r>
            <a:endParaRPr lang="ru-RU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и задания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1. В какие годы происходили </a:t>
            </a:r>
            <a:r>
              <a:rPr lang="ru-RU" dirty="0" err="1" smtClean="0"/>
              <a:t>Чигиринские</a:t>
            </a:r>
            <a:r>
              <a:rPr lang="ru-RU" dirty="0" smtClean="0"/>
              <a:t> походы? В чём их причина? Чем закончилась данная военная кампания?</a:t>
            </a:r>
          </a:p>
          <a:p>
            <a:r>
              <a:rPr lang="ru-RU" dirty="0" smtClean="0"/>
              <a:t>2. В чём значение Нерчинского договора? Когда он был заключён?</a:t>
            </a:r>
          </a:p>
          <a:p>
            <a:r>
              <a:rPr lang="ru-RU" dirty="0" smtClean="0"/>
              <a:t>3. Кто такой Афанасий Лаврентьевич </a:t>
            </a:r>
            <a:r>
              <a:rPr lang="ru-RU" dirty="0" err="1" smtClean="0"/>
              <a:t>Ордин-Нащокин</a:t>
            </a:r>
            <a:r>
              <a:rPr lang="ru-RU" dirty="0" smtClean="0"/>
              <a:t>? В чём его основные заслуги?</a:t>
            </a:r>
          </a:p>
          <a:p>
            <a:r>
              <a:rPr lang="ru-RU" dirty="0" smtClean="0"/>
              <a:t>4. Кого ещё из работников Посольского приказа </a:t>
            </a:r>
            <a:r>
              <a:rPr lang="en-US" dirty="0" smtClean="0"/>
              <a:t>XVII </a:t>
            </a:r>
            <a:r>
              <a:rPr lang="ru-RU" dirty="0" smtClean="0"/>
              <a:t> века Вы можете назвать?</a:t>
            </a:r>
          </a:p>
          <a:p>
            <a:r>
              <a:rPr lang="ru-RU" dirty="0" smtClean="0"/>
              <a:t>5. Что такое «Куранты»?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Посольский приказ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Посольский приказ существовал с 1549 года</a:t>
            </a:r>
          </a:p>
          <a:p>
            <a:r>
              <a:rPr lang="ru-RU" dirty="0" smtClean="0"/>
              <a:t>В приказе сложились </a:t>
            </a:r>
            <a:r>
              <a:rPr lang="ru-RU" dirty="0" err="1" smtClean="0"/>
              <a:t>повытья</a:t>
            </a:r>
            <a:r>
              <a:rPr lang="ru-RU" dirty="0" smtClean="0"/>
              <a:t> (отделы): три </a:t>
            </a:r>
            <a:r>
              <a:rPr lang="ru-RU" dirty="0" err="1" smtClean="0"/>
              <a:t>повытья</a:t>
            </a:r>
            <a:r>
              <a:rPr lang="ru-RU" dirty="0" smtClean="0"/>
              <a:t> занимались отношениями с Европой, два – с азиатскими государствами</a:t>
            </a:r>
          </a:p>
          <a:p>
            <a:pPr algn="ctr">
              <a:buNone/>
            </a:pPr>
            <a:r>
              <a:rPr lang="ru-RU" dirty="0" smtClean="0"/>
              <a:t>Численность работников приказа выросла. Здесь трудились: </a:t>
            </a:r>
          </a:p>
          <a:p>
            <a:r>
              <a:rPr lang="ru-RU" dirty="0" smtClean="0"/>
              <a:t>Старшие дьяки</a:t>
            </a:r>
          </a:p>
          <a:p>
            <a:r>
              <a:rPr lang="ru-RU" dirty="0" smtClean="0"/>
              <a:t>Приписные подьячие</a:t>
            </a:r>
          </a:p>
          <a:p>
            <a:r>
              <a:rPr lang="ru-RU" dirty="0" smtClean="0"/>
              <a:t>Подьячие (старые, средние, молодые)</a:t>
            </a:r>
          </a:p>
          <a:p>
            <a:r>
              <a:rPr lang="ru-RU" dirty="0" smtClean="0"/>
              <a:t>Толмачи (устный перевод)</a:t>
            </a:r>
          </a:p>
          <a:p>
            <a:r>
              <a:rPr lang="ru-RU" dirty="0" smtClean="0"/>
              <a:t>Переводчики (письменный перевод)</a:t>
            </a:r>
          </a:p>
          <a:p>
            <a:r>
              <a:rPr lang="ru-RU" dirty="0" err="1" smtClean="0"/>
              <a:t>Золотописцы</a:t>
            </a:r>
            <a:r>
              <a:rPr lang="ru-RU" dirty="0" smtClean="0"/>
              <a:t>  (5 человек)</a:t>
            </a:r>
          </a:p>
          <a:p>
            <a:r>
              <a:rPr lang="ru-RU" dirty="0" smtClean="0"/>
              <a:t>Сторожа (сопровождали иностранных дипломатов)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Посольский приказ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Работники приказа готовили и проводили переговоры</a:t>
            </a:r>
          </a:p>
          <a:p>
            <a:r>
              <a:rPr lang="ru-RU" dirty="0" smtClean="0"/>
              <a:t>Наблюдали за политикой других государств (рукописная газета «Куранты» отражала наиболее важные события за рубежом, создавалась в приказе)</a:t>
            </a:r>
          </a:p>
          <a:p>
            <a:r>
              <a:rPr lang="ru-RU" dirty="0" smtClean="0"/>
              <a:t>Разбирали судебные дела и занимались розыском подсудных лиц (например, иностранных купцов)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Посольский приказ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К середине </a:t>
            </a:r>
            <a:r>
              <a:rPr lang="en-US" dirty="0" smtClean="0"/>
              <a:t>XVII</a:t>
            </a:r>
            <a:r>
              <a:rPr lang="ru-RU" dirty="0" smtClean="0"/>
              <a:t> века в приказ было передано</a:t>
            </a:r>
          </a:p>
          <a:p>
            <a:r>
              <a:rPr lang="ru-RU" dirty="0" smtClean="0"/>
              <a:t>Управление почтой</a:t>
            </a:r>
          </a:p>
          <a:p>
            <a:r>
              <a:rPr lang="ru-RU" dirty="0" smtClean="0"/>
              <a:t>Заведование делами донских казаков</a:t>
            </a:r>
          </a:p>
          <a:p>
            <a:r>
              <a:rPr lang="ru-RU" dirty="0" smtClean="0"/>
              <a:t>Сбор таможенных пошлин</a:t>
            </a:r>
          </a:p>
          <a:p>
            <a:r>
              <a:rPr lang="ru-RU" dirty="0" smtClean="0"/>
              <a:t>Приписывали временно возникающие органы: Смоленский, Малороссийский, Печатный приказы</a:t>
            </a:r>
          </a:p>
          <a:p>
            <a:r>
              <a:rPr lang="ru-RU" dirty="0" smtClean="0"/>
              <a:t>Подчинили Посольскому приказу и </a:t>
            </a:r>
            <a:r>
              <a:rPr lang="ru-RU" dirty="0" err="1" smtClean="0"/>
              <a:t>Полоняничный</a:t>
            </a:r>
            <a:r>
              <a:rPr lang="ru-RU" dirty="0" smtClean="0"/>
              <a:t> приказ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Посольский приказ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Располагался в Кремле рядом с колокольней Иван Великий</a:t>
            </a:r>
          </a:p>
          <a:p>
            <a:r>
              <a:rPr lang="ru-RU" dirty="0" smtClean="0"/>
              <a:t>Здание двухэтажное, богато украшенное снаружи и внутри</a:t>
            </a:r>
          </a:p>
          <a:p>
            <a:r>
              <a:rPr lang="ru-RU" dirty="0" smtClean="0"/>
              <a:t>Приказ имел хранилище художественных произведений  (подарки), библиотеку и </a:t>
            </a:r>
            <a:r>
              <a:rPr lang="ru-RU" dirty="0" smtClean="0"/>
              <a:t>архив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Посольский приказ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600200"/>
            <a:ext cx="7143800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Здесь собирали информацию</a:t>
            </a:r>
          </a:p>
          <a:p>
            <a:r>
              <a:rPr lang="ru-RU" dirty="0" smtClean="0"/>
              <a:t>Вели интеллектуальные разработки</a:t>
            </a:r>
          </a:p>
          <a:p>
            <a:r>
              <a:rPr lang="ru-RU" dirty="0" smtClean="0"/>
              <a:t>Созданы первые труды по истории:  А.С.Матвеев «</a:t>
            </a:r>
            <a:r>
              <a:rPr lang="ru-RU" dirty="0" err="1" smtClean="0"/>
              <a:t>Титулярник</a:t>
            </a:r>
            <a:r>
              <a:rPr lang="ru-RU" dirty="0" smtClean="0"/>
              <a:t>»; Ф.Грибоедов «История о царях и великих князьях Земли Русской»</a:t>
            </a:r>
          </a:p>
          <a:p>
            <a:pPr>
              <a:buNone/>
            </a:pPr>
            <a:r>
              <a:rPr lang="ru-RU" dirty="0" smtClean="0"/>
              <a:t>Таким образом, Посольский приказ был своеобразным культурным центром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643</TotalTime>
  <Words>2125</Words>
  <PresentationFormat>Экран (4:3)</PresentationFormat>
  <Paragraphs>242</Paragraphs>
  <Slides>46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46</vt:i4>
      </vt:variant>
    </vt:vector>
  </HeadingPairs>
  <TitlesOfParts>
    <vt:vector size="47" baseType="lpstr">
      <vt:lpstr>Тема Office</vt:lpstr>
      <vt:lpstr>Внешняя политика России  XVII века</vt:lpstr>
      <vt:lpstr>Внешняя политика XVII века</vt:lpstr>
      <vt:lpstr>Общая характеристика</vt:lpstr>
      <vt:lpstr>Задачи внешней политики</vt:lpstr>
      <vt:lpstr>Посольский приказ</vt:lpstr>
      <vt:lpstr>Посольский приказ</vt:lpstr>
      <vt:lpstr>Посольский приказ</vt:lpstr>
      <vt:lpstr>Посольский приказ</vt:lpstr>
      <vt:lpstr>Посольский приказ</vt:lpstr>
      <vt:lpstr>Посольский приказ</vt:lpstr>
      <vt:lpstr>Западное направление</vt:lpstr>
      <vt:lpstr>Западное направление</vt:lpstr>
      <vt:lpstr>Западное направление</vt:lpstr>
      <vt:lpstr>Западное направление</vt:lpstr>
      <vt:lpstr>Западное направление</vt:lpstr>
      <vt:lpstr>Западное направление</vt:lpstr>
      <vt:lpstr>Западное направление</vt:lpstr>
      <vt:lpstr>Западное направление</vt:lpstr>
      <vt:lpstr>Западное направление</vt:lpstr>
      <vt:lpstr>Западное направление</vt:lpstr>
      <vt:lpstr>Западное направление</vt:lpstr>
      <vt:lpstr>Западное направление</vt:lpstr>
      <vt:lpstr>Западное направление</vt:lpstr>
      <vt:lpstr>Западное направление</vt:lpstr>
      <vt:lpstr>Западное направление</vt:lpstr>
      <vt:lpstr>Западное направление</vt:lpstr>
      <vt:lpstr>Западное направление</vt:lpstr>
      <vt:lpstr>Западное направление</vt:lpstr>
      <vt:lpstr>Западное направление</vt:lpstr>
      <vt:lpstr>Западное направление</vt:lpstr>
      <vt:lpstr>Южное направление</vt:lpstr>
      <vt:lpstr>Южное направление</vt:lpstr>
      <vt:lpstr>Южное направление</vt:lpstr>
      <vt:lpstr>Южное направление</vt:lpstr>
      <vt:lpstr>Южное направление</vt:lpstr>
      <vt:lpstr>Южное направление</vt:lpstr>
      <vt:lpstr>Южное направление</vt:lpstr>
      <vt:lpstr>Южное направление</vt:lpstr>
      <vt:lpstr>Южное направление</vt:lpstr>
      <vt:lpstr>Восточное направление</vt:lpstr>
      <vt:lpstr>Восточное направление</vt:lpstr>
      <vt:lpstr>Восточное направление</vt:lpstr>
      <vt:lpstr>Итоги </vt:lpstr>
      <vt:lpstr>Итоги </vt:lpstr>
      <vt:lpstr>Вопросы и задания</vt:lpstr>
      <vt:lpstr>Вопросы и задания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Внешняя политика России  XVII века</dc:title>
  <cp:lastModifiedBy>Your User Name</cp:lastModifiedBy>
  <cp:revision>105</cp:revision>
  <dcterms:modified xsi:type="dcterms:W3CDTF">2020-03-30T17:48:01Z</dcterms:modified>
</cp:coreProperties>
</file>