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0"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13.04.2020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13.04.2020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13.04.2020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13.04.2020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13.04.2020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285861"/>
            <a:ext cx="7772400" cy="2314590"/>
          </a:xfrm>
        </p:spPr>
        <p:txBody>
          <a:bodyPr/>
          <a:lstStyle/>
          <a:p>
            <a:r>
              <a:rPr lang="ru-RU" dirty="0" smtClean="0"/>
              <a:t>Правление царя Федора Алексеевича</a:t>
            </a:r>
            <a:endParaRPr lang="ru-RU" dirty="0"/>
          </a:p>
        </p:txBody>
      </p:sp>
      <p:sp>
        <p:nvSpPr>
          <p:cNvPr id="3" name="Подзаголовок 2"/>
          <p:cNvSpPr>
            <a:spLocks noGrp="1"/>
          </p:cNvSpPr>
          <p:nvPr>
            <p:ph type="subTitle" idx="1"/>
          </p:nvPr>
        </p:nvSpPr>
        <p:spPr/>
        <p:txBody>
          <a:bodyPr/>
          <a:lstStyle/>
          <a:p>
            <a:r>
              <a:rPr lang="ru-RU" dirty="0" smtClean="0">
                <a:solidFill>
                  <a:schemeClr val="tx1"/>
                </a:solidFill>
              </a:rPr>
              <a:t>(</a:t>
            </a:r>
            <a:r>
              <a:rPr lang="ru-RU" dirty="0" smtClean="0">
                <a:solidFill>
                  <a:schemeClr val="tx1"/>
                </a:solidFill>
              </a:rPr>
              <a:t>167</a:t>
            </a:r>
            <a:r>
              <a:rPr lang="en-US" smtClean="0">
                <a:solidFill>
                  <a:schemeClr val="tx1"/>
                </a:solidFill>
              </a:rPr>
              <a:t>6</a:t>
            </a:r>
            <a:r>
              <a:rPr lang="ru-RU" smtClean="0">
                <a:solidFill>
                  <a:schemeClr val="tx1"/>
                </a:solidFill>
              </a:rPr>
              <a:t>-1682</a:t>
            </a:r>
            <a:r>
              <a:rPr lang="ru-RU" dirty="0" smtClean="0">
                <a:solidFill>
                  <a:schemeClr val="tx1"/>
                </a:solidFill>
              </a:rPr>
              <a:t>)</a:t>
            </a:r>
            <a:endParaRPr lang="ru-RU"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Правление Федора Алексеевича</a:t>
            </a:r>
            <a:endParaRPr lang="ru-RU" dirty="0"/>
          </a:p>
        </p:txBody>
      </p:sp>
      <p:sp>
        <p:nvSpPr>
          <p:cNvPr id="3" name="Содержимое 2"/>
          <p:cNvSpPr>
            <a:spLocks noGrp="1"/>
          </p:cNvSpPr>
          <p:nvPr>
            <p:ph idx="1"/>
          </p:nvPr>
        </p:nvSpPr>
        <p:spPr>
          <a:xfrm>
            <a:off x="785786" y="1600200"/>
            <a:ext cx="7500990" cy="4525963"/>
          </a:xfrm>
        </p:spPr>
        <p:txBody>
          <a:bodyPr/>
          <a:lstStyle/>
          <a:p>
            <a:pPr algn="ctr">
              <a:buNone/>
            </a:pPr>
            <a:r>
              <a:rPr lang="ru-RU" dirty="0" smtClean="0"/>
              <a:t>Именно Фёдор стал первым самодержцем, главной целью своего правления провозгласившим «соблюдение общего блага». </a:t>
            </a:r>
          </a:p>
          <a:p>
            <a:pPr algn="ctr">
              <a:buNone/>
            </a:pPr>
            <a:r>
              <a:rPr lang="ru-RU" dirty="0" smtClean="0"/>
              <a:t>Эту идею Петр </a:t>
            </a:r>
            <a:r>
              <a:rPr lang="en-US" dirty="0" smtClean="0"/>
              <a:t>I</a:t>
            </a:r>
            <a:r>
              <a:rPr lang="ru-RU" dirty="0" smtClean="0"/>
              <a:t> будет насаждать все годы своего царствования</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Правление Федора Алексеевича</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Одной из примет перемен стало предписание нового царя своим придворным сменить привычную одежду на кафтаны европейского образца. </a:t>
            </a:r>
          </a:p>
          <a:p>
            <a:r>
              <a:rPr lang="ru-RU" dirty="0" smtClean="0"/>
              <a:t>Фёдор Алексеевич, как отмечал Пётр I, вообще любил менять наряды и передал этот образ жизни всему царскому двору. </a:t>
            </a:r>
          </a:p>
          <a:p>
            <a:r>
              <a:rPr lang="ru-RU" dirty="0" smtClean="0"/>
              <a:t>В этот период царедворцы стали брить бороды и учить польский язык, бывший в то время источником знаний о европейской культуре.  Однако новые веяния пока не распространялись за пределы Кремля.</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Правление Федора Алексеевича</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 В царствование Федора Алексеевича происходили борьба за влияние в правительстве и </a:t>
            </a:r>
          </a:p>
          <a:p>
            <a:pPr>
              <a:buNone/>
            </a:pPr>
            <a:r>
              <a:rPr lang="ru-RU" dirty="0" smtClean="0"/>
              <a:t>смена различных группировок: устранение Нарышкиных и А. С. Матвеева, возвышение И. М. Милославского, Ю. А. Долгорукова и Я. Н. Одоевского, а с конца 1679 года - И. М. Языкова, А. Т. и М. Т. Лихачевых и В. В. Голицына.</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Правление Федора Алексеевича</a:t>
            </a:r>
            <a:endParaRPr lang="ru-RU" dirty="0"/>
          </a:p>
        </p:txBody>
      </p:sp>
      <p:sp>
        <p:nvSpPr>
          <p:cNvPr id="3" name="Содержимое 2"/>
          <p:cNvSpPr>
            <a:spLocks noGrp="1"/>
          </p:cNvSpPr>
          <p:nvPr>
            <p:ph idx="1"/>
          </p:nvPr>
        </p:nvSpPr>
        <p:spPr/>
        <p:txBody>
          <a:bodyPr/>
          <a:lstStyle/>
          <a:p>
            <a:pPr algn="ctr">
              <a:buNone/>
            </a:pPr>
            <a:r>
              <a:rPr lang="ru-RU" dirty="0" smtClean="0"/>
              <a:t>Правительством Федора Алексеевича был предпринят ряд попыток осуществления реформ: </a:t>
            </a:r>
          </a:p>
          <a:p>
            <a:r>
              <a:rPr lang="ru-RU" dirty="0" smtClean="0"/>
              <a:t>в 1678 году проведена общая перепись населения и затем </a:t>
            </a:r>
            <a:r>
              <a:rPr lang="ru-RU" b="1" dirty="0" smtClean="0"/>
              <a:t>введено подворное налогообложение</a:t>
            </a:r>
            <a:r>
              <a:rPr lang="ru-RU" dirty="0" smtClean="0"/>
              <a:t>, увеличившее податной гнет</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Правление Федора Алексеевича</a:t>
            </a:r>
            <a:endParaRPr lang="ru-RU" dirty="0"/>
          </a:p>
        </p:txBody>
      </p:sp>
      <p:sp>
        <p:nvSpPr>
          <p:cNvPr id="3" name="Содержимое 2"/>
          <p:cNvSpPr>
            <a:spLocks noGrp="1"/>
          </p:cNvSpPr>
          <p:nvPr>
            <p:ph idx="1"/>
          </p:nvPr>
        </p:nvSpPr>
        <p:spPr/>
        <p:txBody>
          <a:bodyPr>
            <a:normAutofit/>
          </a:bodyPr>
          <a:lstStyle/>
          <a:p>
            <a:pPr algn="ctr">
              <a:buNone/>
            </a:pPr>
            <a:r>
              <a:rPr lang="ru-RU" dirty="0" smtClean="0"/>
              <a:t>Одним из достижений Фёдора Алексеевича стала </a:t>
            </a:r>
            <a:r>
              <a:rPr lang="ru-RU" b="1" dirty="0" smtClean="0"/>
              <a:t>реформа </a:t>
            </a:r>
          </a:p>
          <a:p>
            <a:pPr algn="ctr">
              <a:buNone/>
            </a:pPr>
            <a:r>
              <a:rPr lang="ru-RU" b="1" dirty="0" smtClean="0"/>
              <a:t>административного аппарата </a:t>
            </a:r>
            <a:r>
              <a:rPr lang="ru-RU" dirty="0" smtClean="0"/>
              <a:t>– </a:t>
            </a:r>
          </a:p>
          <a:p>
            <a:pPr algn="ctr">
              <a:buNone/>
            </a:pPr>
            <a:r>
              <a:rPr lang="ru-RU" dirty="0" smtClean="0"/>
              <a:t>громоздкой приказной системы, </a:t>
            </a:r>
          </a:p>
          <a:p>
            <a:pPr algn="ctr">
              <a:buNone/>
            </a:pPr>
            <a:r>
              <a:rPr lang="ru-RU" dirty="0" smtClean="0"/>
              <a:t>которая приобрела более стройный вид благодаря объединению смежных приказов.</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Правление Федора Алексеевича</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важной вехой стала назревшая </a:t>
            </a:r>
            <a:r>
              <a:rPr lang="ru-RU" b="1" dirty="0" smtClean="0"/>
              <a:t>реорганизация армии</a:t>
            </a:r>
            <a:r>
              <a:rPr lang="ru-RU" dirty="0" smtClean="0"/>
              <a:t>. Царь Фёдор решил постепенно заменить дворянское ополчение регулярным войском – полками иноземного строя. </a:t>
            </a:r>
          </a:p>
          <a:p>
            <a:r>
              <a:rPr lang="ru-RU" dirty="0" smtClean="0"/>
              <a:t>Однако добиться этого было непросто – Боярская дума выступала против подобных перемен. В итоге реформа была вынесена на рассмотрение специальных комиссий, в которых, помимо чиновников, участвовали и представители дворянства. </a:t>
            </a:r>
          </a:p>
          <a:p>
            <a:r>
              <a:rPr lang="ru-RU" dirty="0" smtClean="0"/>
              <a:t>Но глубоких перемен не произошло, усилено внимание к полкам иноземного строя, ратные люди были распределены по приказам</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Правление Федора Алексеевича</a:t>
            </a:r>
            <a:endParaRPr lang="ru-RU" dirty="0"/>
          </a:p>
        </p:txBody>
      </p:sp>
      <p:sp>
        <p:nvSpPr>
          <p:cNvPr id="3" name="Содержимое 2"/>
          <p:cNvSpPr>
            <a:spLocks noGrp="1"/>
          </p:cNvSpPr>
          <p:nvPr>
            <p:ph idx="1"/>
          </p:nvPr>
        </p:nvSpPr>
        <p:spPr/>
        <p:txBody>
          <a:bodyPr/>
          <a:lstStyle/>
          <a:p>
            <a:r>
              <a:rPr lang="ru-RU" dirty="0" smtClean="0"/>
              <a:t>В 1679 и 1680 годах было отменено  членовредительство как вид казни, и в целом сделана попытка смягчить уголовные наказания, которые были тогда поистине варварскими.</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Правление Федора Алексеевича</a:t>
            </a:r>
            <a:endParaRPr lang="ru-RU" dirty="0"/>
          </a:p>
        </p:txBody>
      </p:sp>
      <p:sp>
        <p:nvSpPr>
          <p:cNvPr id="3" name="Содержимое 2"/>
          <p:cNvSpPr>
            <a:spLocks noGrp="1"/>
          </p:cNvSpPr>
          <p:nvPr>
            <p:ph idx="1"/>
          </p:nvPr>
        </p:nvSpPr>
        <p:spPr/>
        <p:txBody>
          <a:bodyPr/>
          <a:lstStyle/>
          <a:p>
            <a:r>
              <a:rPr lang="ru-RU" dirty="0" smtClean="0"/>
              <a:t>В 1679 был издан важный указ, относящийся к областному управлению. По этому указу областное управление получило совершенно иной характер: оно перешло в полное ведомство воевод, присылаемых из Москвы, а все другие приказные люди, т. е. сыщики, губные старосты и приказчики, были отменены.</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Правление Федора Алексеевича</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    Важнейшая мера – отмена местничества</a:t>
            </a:r>
          </a:p>
          <a:p>
            <a:r>
              <a:rPr lang="ru-RU" dirty="0" smtClean="0"/>
              <a:t>В 1681 году в Москву съехались выборные люди, вызванные по государеву указу для того, чтобы общим соборным советом придумать средства к лучшему устройству ратного дела, «ибо государю стало известно, что в прошедших войнах неприятели показали новшества в ратных делах, неизвестные в русском войске». </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Отмена местничества</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В ходе  обсуждения предложено было: «для лучшего устроения государь должен указать боярам, окольничим, думным чинам и ближним людям и всем чинам впредь быть меж себя </a:t>
            </a:r>
            <a:r>
              <a:rPr lang="ru-RU" b="1" dirty="0" smtClean="0"/>
              <a:t>без мест</a:t>
            </a:r>
            <a:r>
              <a:rPr lang="ru-RU" dirty="0" smtClean="0"/>
              <a:t>, где кому государь укажет, и никому впредь ни с кем разрядами и местами не считаться, и разрядные случаи и места отставить и искоренить».</a:t>
            </a:r>
          </a:p>
          <a:p>
            <a:r>
              <a:rPr lang="ru-RU" dirty="0" smtClean="0"/>
              <a:t>В январе 1682 года Федор Алексеевич утвердил это решение своим указом</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Федор Алексеевич</a:t>
            </a:r>
            <a:endParaRPr lang="ru-RU" dirty="0"/>
          </a:p>
        </p:txBody>
      </p:sp>
      <p:pic>
        <p:nvPicPr>
          <p:cNvPr id="4" name="Picture 2" descr="D:\Ирина\Класс История\Учебные картинки\Цари\FEDOR_ALEKSEEVICH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71736" y="1708611"/>
            <a:ext cx="3929090" cy="493755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lstStyle/>
          <a:p>
            <a:r>
              <a:rPr lang="ru-RU" dirty="0" smtClean="0"/>
              <a:t>Правление Федора Алексеевича</a:t>
            </a:r>
            <a:endParaRPr lang="ru-RU" dirty="0"/>
          </a:p>
        </p:txBody>
      </p:sp>
      <p:sp>
        <p:nvSpPr>
          <p:cNvPr id="3" name="Содержимое 2"/>
          <p:cNvSpPr>
            <a:spLocks noGrp="1"/>
          </p:cNvSpPr>
          <p:nvPr>
            <p:ph idx="1"/>
          </p:nvPr>
        </p:nvSpPr>
        <p:spPr>
          <a:xfrm>
            <a:off x="357158" y="1214422"/>
            <a:ext cx="8572560" cy="4911741"/>
          </a:xfrm>
        </p:spPr>
        <p:txBody>
          <a:bodyPr>
            <a:normAutofit fontScale="77500" lnSpcReduction="20000"/>
          </a:bodyPr>
          <a:lstStyle/>
          <a:p>
            <a:r>
              <a:rPr lang="ru-RU" dirty="0" smtClean="0"/>
              <a:t>Историк И.Д.Беляев считал, что «в последние дни царствования Федора Алексеевича был созван общий Земский Собор, вроде того, какой созывался для составления Соборного уложения при царе Алексее Михайловиче. Предметом этого Собора было уравнение всяких земских служб и податей по всему Московскому государству. Но этот Собор… не решил того дела, для которого был созван, ибо царь Федор Алексеевич скончался в апреле 1682 и выборные люди от всего государства по избрании на царство Петра I Алексеевича были распущены от его имени. Этот Собор был последним, после него при Петре I и его преемниках Соборы не созывались…»</a:t>
            </a:r>
          </a:p>
          <a:p>
            <a:r>
              <a:rPr lang="ru-RU" dirty="0" smtClean="0"/>
              <a:t>Другие историки данное собрание не считают Земским собором, поскольку никаких решений не было принято</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Внешняя политика 1676-1682 годов</a:t>
            </a:r>
            <a:endParaRPr lang="ru-RU" dirty="0"/>
          </a:p>
        </p:txBody>
      </p:sp>
      <p:sp>
        <p:nvSpPr>
          <p:cNvPr id="3" name="Содержимое 2"/>
          <p:cNvSpPr>
            <a:spLocks noGrp="1"/>
          </p:cNvSpPr>
          <p:nvPr>
            <p:ph idx="1"/>
          </p:nvPr>
        </p:nvSpPr>
        <p:spPr/>
        <p:txBody>
          <a:bodyPr/>
          <a:lstStyle/>
          <a:p>
            <a:r>
              <a:rPr lang="ru-RU" dirty="0" smtClean="0"/>
              <a:t>Самым крупным событием короткого царствования стала русско-турецкая война 1677-1681 годов (главные боевые действия шли за город Чигирин)</a:t>
            </a:r>
          </a:p>
          <a:p>
            <a:r>
              <a:rPr lang="ru-RU" dirty="0" smtClean="0"/>
              <a:t>Война закончилась Бахчисарайским мирным договором 1681 года</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Бахчисарайский мир 1681 года</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граница между странами устанавливалась по Днепру. </a:t>
            </a:r>
          </a:p>
          <a:p>
            <a:r>
              <a:rPr lang="ru-RU" dirty="0" smtClean="0"/>
              <a:t>Города Киев, Васильков, Триполье, Стайки, расположенные в Днепровском Правобережье, остались за Россией. </a:t>
            </a:r>
          </a:p>
          <a:p>
            <a:r>
              <a:rPr lang="ru-RU" dirty="0" smtClean="0"/>
              <a:t>Русские получили право ловить рыбу в Днепре, а также добывать соль и охотиться в землях, прилегающих к Днепру.</a:t>
            </a:r>
          </a:p>
          <a:p>
            <a:r>
              <a:rPr lang="ru-RU" dirty="0" smtClean="0"/>
              <a:t>Турки и крымчаки обязались не выступать против России в течение двадцати лет.</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Внешняя политика 1676-1682 годов</a:t>
            </a:r>
            <a:endParaRPr lang="ru-RU" dirty="0"/>
          </a:p>
        </p:txBody>
      </p:sp>
      <p:sp>
        <p:nvSpPr>
          <p:cNvPr id="3" name="Содержимое 2"/>
          <p:cNvSpPr>
            <a:spLocks noGrp="1"/>
          </p:cNvSpPr>
          <p:nvPr>
            <p:ph idx="1"/>
          </p:nvPr>
        </p:nvSpPr>
        <p:spPr/>
        <p:txBody>
          <a:bodyPr/>
          <a:lstStyle/>
          <a:p>
            <a:pPr>
              <a:buNone/>
            </a:pPr>
            <a:r>
              <a:rPr lang="ru-RU" dirty="0" smtClean="0"/>
              <a:t>    Во время русско-турецкой войны на юге страны была создана </a:t>
            </a:r>
            <a:r>
              <a:rPr lang="ru-RU" dirty="0" err="1" smtClean="0"/>
              <a:t>Изюмская</a:t>
            </a:r>
            <a:r>
              <a:rPr lang="ru-RU" dirty="0" smtClean="0"/>
              <a:t> засечная черта</a:t>
            </a:r>
            <a:r>
              <a:rPr lang="ru-RU" i="1" dirty="0" smtClean="0"/>
              <a:t> </a:t>
            </a:r>
            <a:r>
              <a:rPr lang="ru-RU" dirty="0" smtClean="0"/>
              <a:t>длиной около 400 верст, которая прикрыла Слободскую Украину от нападений турок и татар. Позднее эта оборонительная линия была продолжена и соединена с Белгородской засечной чертой.</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Сфера образования</a:t>
            </a:r>
            <a:endParaRPr lang="ru-RU" dirty="0"/>
          </a:p>
        </p:txBody>
      </p:sp>
      <p:sp>
        <p:nvSpPr>
          <p:cNvPr id="3" name="Содержимое 2"/>
          <p:cNvSpPr>
            <a:spLocks noGrp="1"/>
          </p:cNvSpPr>
          <p:nvPr>
            <p:ph idx="1"/>
          </p:nvPr>
        </p:nvSpPr>
        <p:spPr/>
        <p:txBody>
          <a:bodyPr>
            <a:normAutofit fontScale="92500"/>
          </a:bodyPr>
          <a:lstStyle/>
          <a:p>
            <a:pPr>
              <a:buNone/>
            </a:pPr>
            <a:r>
              <a:rPr lang="ru-RU" dirty="0" smtClean="0"/>
              <a:t>    Хорошо образованный самодержец лично способствовал распространению просвещения. </a:t>
            </a:r>
          </a:p>
          <a:p>
            <a:r>
              <a:rPr lang="ru-RU" dirty="0" smtClean="0"/>
              <a:t>В 1681 году он помог в открытии Типографской школы </a:t>
            </a:r>
            <a:r>
              <a:rPr lang="ru-RU" dirty="0" err="1" smtClean="0"/>
              <a:t>Заиконоспасского</a:t>
            </a:r>
            <a:r>
              <a:rPr lang="ru-RU" dirty="0" smtClean="0"/>
              <a:t> монастыря.</a:t>
            </a:r>
          </a:p>
          <a:p>
            <a:r>
              <a:rPr lang="ru-RU" dirty="0" smtClean="0"/>
              <a:t>Федор выступал за открытие в Москве  Славяно-греко-латинской академии</a:t>
            </a:r>
            <a:r>
              <a:rPr lang="ru-RU" i="1" dirty="0" smtClean="0"/>
              <a:t>, </a:t>
            </a:r>
            <a:r>
              <a:rPr lang="ru-RU" dirty="0" smtClean="0"/>
              <a:t>но открылась академия уже после его смерти.</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500034" y="928670"/>
            <a:ext cx="8229600" cy="4525963"/>
          </a:xfrm>
        </p:spPr>
        <p:txBody>
          <a:bodyPr>
            <a:normAutofit/>
          </a:bodyPr>
          <a:lstStyle/>
          <a:p>
            <a:pPr>
              <a:buNone/>
            </a:pPr>
            <a:r>
              <a:rPr lang="ru-RU" dirty="0" smtClean="0"/>
              <a:t>    Фёдор Алексеевич скончался в возрасте всего лишь двадцати лет 7 мая 1682 года. Возможной причиной столь раннего ухода молодого царя из жизни была цинга, лечить которую в то время не умели. </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857224" y="1428750"/>
            <a:ext cx="7372376" cy="4697413"/>
          </a:xfrm>
        </p:spPr>
        <p:txBody>
          <a:bodyPr>
            <a:normAutofit/>
          </a:bodyPr>
          <a:lstStyle/>
          <a:p>
            <a:pPr>
              <a:buNone/>
            </a:pPr>
            <a:r>
              <a:rPr lang="ru-RU" dirty="0" smtClean="0"/>
              <a:t>    Короткое, но яркое царствование Фёдора Алексеевича во многом расчистило дорогу для его младшего сводного брата Петра Великого, зашедшего в своих преобразованиях гораздо дальше. </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Федор Алексеевич</a:t>
            </a:r>
            <a:endParaRPr lang="ru-RU" dirty="0"/>
          </a:p>
        </p:txBody>
      </p:sp>
      <p:sp>
        <p:nvSpPr>
          <p:cNvPr id="3" name="Содержимое 2"/>
          <p:cNvSpPr>
            <a:spLocks noGrp="1"/>
          </p:cNvSpPr>
          <p:nvPr>
            <p:ph idx="1"/>
          </p:nvPr>
        </p:nvSpPr>
        <p:spPr/>
        <p:txBody>
          <a:bodyPr>
            <a:normAutofit fontScale="92500"/>
          </a:bodyPr>
          <a:lstStyle/>
          <a:p>
            <a:r>
              <a:rPr lang="ru-RU" dirty="0" smtClean="0"/>
              <a:t>Родился 9 июня 1661</a:t>
            </a:r>
          </a:p>
          <a:p>
            <a:r>
              <a:rPr lang="ru-RU" dirty="0" smtClean="0"/>
              <a:t>Фёдор Алексеевич был третьим сыном в семье Алексея Михайловича Романова и Марии Ильиничны Милославской. Два старших брата царевича – Дмитрий и Алексей – скончались очень рано: первый – в младенческие годы, второй – в возрасте пятнадцати лет. Как и все дети Алексея Михайловича от первого брака Федор не отличался сильным здоровьем </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Федор Алексеевич</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Однажды произошло несчастье, описанное современниками. Мальчик, любивший лошадей, был, однако, не очень хорошим наездником. Желая прокатить теток и сестер на санях и выступая в роли возницы, Фёдор попытался оседлать коня, но тот сбросил его на землю. Юноша попал под полозья саней и получил травмы, из-за которых долгое время не мог нормально передвигаться и страдал от болей. </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Федор Алексеевич</a:t>
            </a:r>
            <a:endParaRPr lang="ru-RU" dirty="0"/>
          </a:p>
        </p:txBody>
      </p:sp>
      <p:sp>
        <p:nvSpPr>
          <p:cNvPr id="3" name="Содержимое 2"/>
          <p:cNvSpPr>
            <a:spLocks noGrp="1"/>
          </p:cNvSpPr>
          <p:nvPr>
            <p:ph idx="1"/>
          </p:nvPr>
        </p:nvSpPr>
        <p:spPr>
          <a:xfrm>
            <a:off x="457200" y="1600200"/>
            <a:ext cx="3400420" cy="4525963"/>
          </a:xfrm>
        </p:spPr>
        <p:txBody>
          <a:bodyPr>
            <a:normAutofit fontScale="85000" lnSpcReduction="10000"/>
          </a:bodyPr>
          <a:lstStyle/>
          <a:p>
            <a:r>
              <a:rPr lang="ru-RU" dirty="0" smtClean="0"/>
              <a:t>Как считают историки, мальчик был болен цингой и страдал от сопутствовавшего ей опухания ног. Ослабленного болезнями юношу даже на похороны отца несли на носилках. </a:t>
            </a:r>
            <a:endParaRPr lang="ru-RU" dirty="0"/>
          </a:p>
        </p:txBody>
      </p:sp>
      <p:pic>
        <p:nvPicPr>
          <p:cNvPr id="4" name="Рисунок 3" descr="6095f75214edb1e5c0ee3951dfd24c05a096c775.jpeg"/>
          <p:cNvPicPr>
            <a:picLocks noChangeAspect="1"/>
          </p:cNvPicPr>
          <p:nvPr/>
        </p:nvPicPr>
        <p:blipFill>
          <a:blip r:embed="rId2"/>
          <a:stretch>
            <a:fillRect/>
          </a:stretch>
        </p:blipFill>
        <p:spPr>
          <a:xfrm>
            <a:off x="4357686" y="1785926"/>
            <a:ext cx="3367071" cy="400048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Федор Алексеевич</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Болезненность юного наследника не помешала обучать его разнообразным наукам. Алексей Михайлович изрядно заботился об образовании своих детей. Все они изучали европейские языки, латынь, риторику и философию, знакомились с великими произведениями классиков античности, при этом занимаясь богословием и духовной музыкой. При дворе была прекрасная библиотека.</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Федор Алексеевич</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Главным воспитателем, учителем и духовным наставником старших детей Алексея Михайловича стал выдающийся философ, поэт и богослов </a:t>
            </a:r>
            <a:r>
              <a:rPr lang="ru-RU" b="1" dirty="0" err="1" smtClean="0"/>
              <a:t>Симеон</a:t>
            </a:r>
            <a:r>
              <a:rPr lang="ru-RU" b="1" dirty="0" smtClean="0"/>
              <a:t> Полоцкий</a:t>
            </a:r>
            <a:r>
              <a:rPr lang="ru-RU" dirty="0" smtClean="0"/>
              <a:t>. </a:t>
            </a:r>
          </a:p>
          <a:p>
            <a:r>
              <a:rPr lang="ru-RU" dirty="0" smtClean="0"/>
              <a:t>Впоследствии его ученик Фёдор Алексеевич, любивший чтение и сочинение музыкальных произведений, столь же тщательно заботился об образовании и воспитании своих младших братьев и сестры: родного брата Ивана и детей Алексея Михайловича от второй жены Натальи Нарышкиной Петра и Натальи. Фёдор даже был крестным отцом будущего Петра Великого. </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Симеон</a:t>
            </a:r>
            <a:r>
              <a:rPr lang="ru-RU" dirty="0" smtClean="0"/>
              <a:t> Полоцкий</a:t>
            </a:r>
            <a:endParaRPr lang="ru-RU" dirty="0"/>
          </a:p>
        </p:txBody>
      </p:sp>
      <p:pic>
        <p:nvPicPr>
          <p:cNvPr id="4" name="Содержимое 3" descr="d67ac8c2c47fa0d1666f21d98b54c6dd33bde876.jpeg"/>
          <p:cNvPicPr>
            <a:picLocks noGrp="1" noChangeAspect="1"/>
          </p:cNvPicPr>
          <p:nvPr>
            <p:ph idx="1"/>
          </p:nvPr>
        </p:nvPicPr>
        <p:blipFill>
          <a:blip r:embed="rId2"/>
          <a:stretch>
            <a:fillRect/>
          </a:stretch>
        </p:blipFill>
        <p:spPr>
          <a:xfrm>
            <a:off x="2786050" y="1643050"/>
            <a:ext cx="3469905" cy="4525963"/>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Правление Федора Алексеевича</a:t>
            </a:r>
            <a:endParaRPr lang="ru-RU" dirty="0"/>
          </a:p>
        </p:txBody>
      </p:sp>
      <p:sp>
        <p:nvSpPr>
          <p:cNvPr id="3" name="Содержимое 2"/>
          <p:cNvSpPr>
            <a:spLocks noGrp="1"/>
          </p:cNvSpPr>
          <p:nvPr>
            <p:ph idx="1"/>
          </p:nvPr>
        </p:nvSpPr>
        <p:spPr/>
        <p:txBody>
          <a:bodyPr>
            <a:normAutofit lnSpcReduction="10000"/>
          </a:bodyPr>
          <a:lstStyle/>
          <a:p>
            <a:r>
              <a:rPr lang="ru-RU" dirty="0" smtClean="0"/>
              <a:t>Правление Фёдора Алексеевича продлилось шесть лет – с 1676 по 1682 годы. </a:t>
            </a:r>
          </a:p>
          <a:p>
            <a:r>
              <a:rPr lang="ru-RU" dirty="0" err="1" smtClean="0"/>
              <a:t>Симеон</a:t>
            </a:r>
            <a:r>
              <a:rPr lang="ru-RU" dirty="0" smtClean="0"/>
              <a:t> Полоцкий сильно повлиял на формирование личности юного правителя. </a:t>
            </a:r>
          </a:p>
          <a:p>
            <a:r>
              <a:rPr lang="ru-RU" dirty="0" smtClean="0"/>
              <a:t>Новому царю было всего пятнадцать, однако именно при нем были заложены основы многих будущих реформ его младшего брата Петра. </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1126</Words>
  <Application>Microsoft Office PowerPoint</Application>
  <PresentationFormat>Экран (4:3)</PresentationFormat>
  <Paragraphs>71</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Правление царя Федора Алексеевича</vt:lpstr>
      <vt:lpstr>Федор Алексеевич</vt:lpstr>
      <vt:lpstr>Федор Алексеевич</vt:lpstr>
      <vt:lpstr>Федор Алексеевич</vt:lpstr>
      <vt:lpstr>Федор Алексеевич</vt:lpstr>
      <vt:lpstr>Федор Алексеевич</vt:lpstr>
      <vt:lpstr>Федор Алексеевич</vt:lpstr>
      <vt:lpstr>Симеон Полоцкий</vt:lpstr>
      <vt:lpstr>Правление Федора Алексеевича</vt:lpstr>
      <vt:lpstr>Правление Федора Алексеевича</vt:lpstr>
      <vt:lpstr>Правление Федора Алексеевича</vt:lpstr>
      <vt:lpstr>Правление Федора Алексеевича</vt:lpstr>
      <vt:lpstr>Правление Федора Алексеевича</vt:lpstr>
      <vt:lpstr>Правление Федора Алексеевича</vt:lpstr>
      <vt:lpstr>Правление Федора Алексеевича</vt:lpstr>
      <vt:lpstr>Правление Федора Алексеевича</vt:lpstr>
      <vt:lpstr>Правление Федора Алексеевича</vt:lpstr>
      <vt:lpstr>Правление Федора Алексеевича</vt:lpstr>
      <vt:lpstr>Отмена местничества</vt:lpstr>
      <vt:lpstr>Правление Федора Алексеевича</vt:lpstr>
      <vt:lpstr>Внешняя политика 1676-1682 годов</vt:lpstr>
      <vt:lpstr>Бахчисарайский мир 1681 года</vt:lpstr>
      <vt:lpstr>Внешняя политика 1676-1682 годов</vt:lpstr>
      <vt:lpstr>Сфера образования</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Правление царя Федора Алексеевича</dc:title>
  <cp:lastModifiedBy>Kab4_admin</cp:lastModifiedBy>
  <cp:revision>54</cp:revision>
  <dcterms:modified xsi:type="dcterms:W3CDTF">2020-04-13T08:33:41Z</dcterms:modified>
</cp:coreProperties>
</file>