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95" r:id="rId3"/>
    <p:sldId id="297" r:id="rId4"/>
    <p:sldId id="296" r:id="rId5"/>
    <p:sldId id="267" r:id="rId6"/>
    <p:sldId id="298" r:id="rId7"/>
    <p:sldId id="315" r:id="rId8"/>
    <p:sldId id="316" r:id="rId9"/>
    <p:sldId id="25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8" r:id="rId19"/>
    <p:sldId id="309" r:id="rId20"/>
    <p:sldId id="287" r:id="rId21"/>
    <p:sldId id="310" r:id="rId22"/>
    <p:sldId id="261" r:id="rId23"/>
    <p:sldId id="307" r:id="rId24"/>
    <p:sldId id="311" r:id="rId25"/>
    <p:sldId id="312" r:id="rId26"/>
    <p:sldId id="317" r:id="rId27"/>
    <p:sldId id="313" r:id="rId28"/>
    <p:sldId id="314" r:id="rId29"/>
    <p:sldId id="285" r:id="rId30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0715"/>
    <a:srgbClr val="F8F8F8"/>
    <a:srgbClr val="812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3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CC507-7208-44F8-9091-33FC89E16B37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9E0A4-CACE-4D67-A974-994DB45BB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282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9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1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8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38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4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20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99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9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9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4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75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C6ABA-2951-451E-86BA-5F9CA1BAC009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CE0E-3A74-434C-B037-76FA9F4A3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5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275" y="64959"/>
            <a:ext cx="449926" cy="8061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450" y="194559"/>
            <a:ext cx="10690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Министерство образования Ярославской области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8338" y="1566159"/>
            <a:ext cx="111061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970715"/>
                </a:solidFill>
                <a:latin typeface="Century Gothic" panose="020B0502020202020204" pitchFamily="34" charset="0"/>
              </a:rPr>
              <a:t>Проведение государственной итоговой аттестации </a:t>
            </a:r>
            <a:br>
              <a:rPr lang="ru-RU" sz="4800" b="1" dirty="0">
                <a:solidFill>
                  <a:srgbClr val="970715"/>
                </a:solidFill>
                <a:latin typeface="Century Gothic" panose="020B0502020202020204" pitchFamily="34" charset="0"/>
              </a:rPr>
            </a:br>
            <a:r>
              <a:rPr lang="ru-RU" sz="4800" b="1" dirty="0">
                <a:solidFill>
                  <a:srgbClr val="970715"/>
                </a:solidFill>
                <a:latin typeface="Century Gothic" panose="020B0502020202020204" pitchFamily="34" charset="0"/>
              </a:rPr>
              <a:t>по образовательным программам среднего общего образования </a:t>
            </a:r>
            <a:br>
              <a:rPr lang="ru-RU" sz="4800" b="1" dirty="0">
                <a:solidFill>
                  <a:srgbClr val="970715"/>
                </a:solidFill>
                <a:latin typeface="Century Gothic" panose="020B0502020202020204" pitchFamily="34" charset="0"/>
              </a:rPr>
            </a:br>
            <a:r>
              <a:rPr lang="ru-RU" sz="4800" b="1" dirty="0">
                <a:solidFill>
                  <a:srgbClr val="970715"/>
                </a:solidFill>
                <a:latin typeface="Century Gothic" panose="020B0502020202020204" pitchFamily="34" charset="0"/>
              </a:rPr>
              <a:t>в 2025 году</a:t>
            </a:r>
          </a:p>
        </p:txBody>
      </p:sp>
    </p:spTree>
    <p:extLst>
      <p:ext uri="{BB962C8B-B14F-4D97-AF65-F5344CB8AC3E}">
        <p14:creationId xmlns:p14="http://schemas.microsoft.com/office/powerpoint/2010/main" val="1963859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04E48F-D6E9-4855-9A36-B87A8F4E4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Расписание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65418F-8FAF-41EF-9501-EFEC45C17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17207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Стоит на сайте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Участники ГИА вправе в дополнительные дни (3 июля или 4 июля 2025 года) по своему желанию один раз пересдать ЕГЭ по одному учебному предмету по своему выбору из числа учебных предметов, сданных в текущем году (году сдачи экзамена), а также из числа учебных предметов, сданных в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классе.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этом участник ГИА вправе изменить уровень ЕГЭ по математике.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Участники ГИА подают в ГЭК заявление с указанием пересдаваемого учебного предмета ЕГЭ не ранее шести рабочих дней и не позднее двух рабочих дней до дня экзамена, пересдаваемого в дополнительный день.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случае пересдачи участниками ГИА ЕГЭ по математике в заявлении указывается также уровень (базовый или профильный) пересдаваемого ЕГЭ по математике.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Предыдущий результат ЕГЭ по пересдаваемому учебному предмету, полученный участником ГИА в дополнительный день, аннулируется решением председателя ГЭК.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41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FD1A75-0DB9-43C6-A627-843F874E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Уведомления на ЕГЭ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2DA78A56-3F16-450D-9BEA-DB4A39D24D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9600" y="1181100"/>
            <a:ext cx="6311899" cy="5676900"/>
          </a:xfrm>
        </p:spPr>
      </p:pic>
    </p:spTree>
    <p:extLst>
      <p:ext uri="{BB962C8B-B14F-4D97-AF65-F5344CB8AC3E}">
        <p14:creationId xmlns:p14="http://schemas.microsoft.com/office/powerpoint/2010/main" val="1691683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46A4B9-5A6E-436A-8279-0757667BF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Пункты экзамена, сопровождающие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98C93BFC-DD54-408A-AA0F-7D0A0889B6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064759"/>
              </p:ext>
            </p:extLst>
          </p:nvPr>
        </p:nvGraphicFramePr>
        <p:xfrm>
          <a:off x="635001" y="2070100"/>
          <a:ext cx="11037887" cy="32893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61437">
                  <a:extLst>
                    <a:ext uri="{9D8B030D-6E8A-4147-A177-3AD203B41FA5}">
                      <a16:colId xmlns="" xmlns:a16="http://schemas.microsoft.com/office/drawing/2014/main" val="2257501099"/>
                    </a:ext>
                  </a:extLst>
                </a:gridCol>
                <a:gridCol w="1702771">
                  <a:extLst>
                    <a:ext uri="{9D8B030D-6E8A-4147-A177-3AD203B41FA5}">
                      <a16:colId xmlns="" xmlns:a16="http://schemas.microsoft.com/office/drawing/2014/main" val="2954289568"/>
                    </a:ext>
                  </a:extLst>
                </a:gridCol>
                <a:gridCol w="1702771">
                  <a:extLst>
                    <a:ext uri="{9D8B030D-6E8A-4147-A177-3AD203B41FA5}">
                      <a16:colId xmlns="" xmlns:a16="http://schemas.microsoft.com/office/drawing/2014/main" val="2410471233"/>
                    </a:ext>
                  </a:extLst>
                </a:gridCol>
                <a:gridCol w="1655437">
                  <a:extLst>
                    <a:ext uri="{9D8B030D-6E8A-4147-A177-3AD203B41FA5}">
                      <a16:colId xmlns="" xmlns:a16="http://schemas.microsoft.com/office/drawing/2014/main" val="1429450205"/>
                    </a:ext>
                  </a:extLst>
                </a:gridCol>
                <a:gridCol w="1655437">
                  <a:extLst>
                    <a:ext uri="{9D8B030D-6E8A-4147-A177-3AD203B41FA5}">
                      <a16:colId xmlns="" xmlns:a16="http://schemas.microsoft.com/office/drawing/2014/main" val="3421958377"/>
                    </a:ext>
                  </a:extLst>
                </a:gridCol>
                <a:gridCol w="1830017">
                  <a:extLst>
                    <a:ext uri="{9D8B030D-6E8A-4147-A177-3AD203B41FA5}">
                      <a16:colId xmlns="" xmlns:a16="http://schemas.microsoft.com/office/drawing/2014/main" val="3792285726"/>
                    </a:ext>
                  </a:extLst>
                </a:gridCol>
                <a:gridCol w="1830017">
                  <a:extLst>
                    <a:ext uri="{9D8B030D-6E8A-4147-A177-3AD203B41FA5}">
                      <a16:colId xmlns="" xmlns:a16="http://schemas.microsoft.com/office/drawing/2014/main" val="3295422003"/>
                    </a:ext>
                  </a:extLst>
                </a:gridCol>
              </a:tblGrid>
              <a:tr h="273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РАСПИСАНИЕ ЕГЭ и консультаций к ЕГЭ. 11 классы. 30 мая – 4 июня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2088394"/>
                  </a:ext>
                </a:extLst>
              </a:tr>
              <a:tr h="471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урока,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гуманитарный класс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кабинет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11соцгумкласс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кабинет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эконом. класс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кабинет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 инф. – тех.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кабинет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11естеств.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кабинет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7992233"/>
                  </a:ext>
                </a:extLst>
              </a:tr>
              <a:tr h="90595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понедельник 30 мая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8.30-9.15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ЕГЭ по русскому языку (для тех, кто пишет математику профиль)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ППЭ СШ № 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ул. Салтыкова-Щедрина, д.75.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Сопровождающий - Дивулина Елена Яковлевна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ППЭ СШ № 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 ул.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Тургенева, д.14 (1 человек).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Сопровождающий - Левина Ольга Германовна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9987747"/>
                  </a:ext>
                </a:extLst>
              </a:tr>
              <a:tr h="6440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9.25-10.10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7964731"/>
                  </a:ext>
                </a:extLst>
              </a:tr>
              <a:tr h="5685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10.20-11.05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93763168"/>
                  </a:ext>
                </a:extLst>
              </a:tr>
              <a:tr h="4247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11.15-12.00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01726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008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7231F1-3EBD-4D35-8352-DA5C8CE1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Приход на ППЭ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053C371D-75DA-4270-8D5B-595158A79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бъект 6">
            <a:extLst>
              <a:ext uri="{FF2B5EF4-FFF2-40B4-BE49-F238E27FC236}">
                <a16:creationId xmlns="" xmlns:a16="http://schemas.microsoft.com/office/drawing/2014/main" id="{0D18F278-7C9D-49F3-95BE-0478F6849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4678363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одежды</a:t>
            </a:r>
          </a:p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прибытии к ППЭ подходим к сопровождающему, называем фамилию. И только отметившись у сопровождающего, сдаем свои вещи в отведенное нам место, и проходим в пункт. И также уходим, отмечаемся у сопровождающего.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вещей НЕОБХОДИМО ИМЕТЬ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пакеты, к которым прикрепляются бирки с фамилией. Бирки надо сделать самим, снабдить их булавкой, чтобы можно было прикрепить к пакету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Мобильные телефоны, ключи (если они не в сумках, а отдельно) положить в пакетик или файлик и подписать. Можно сдать сопровождающему.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257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7231F1-3EBD-4D35-8352-DA5C8CE1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Приход на ППЭ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053C371D-75DA-4270-8D5B-595158A79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A52B2BD3-470C-4637-AF83-79C8012C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45021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Пункты проведения экзаменов (далее −ППЭ) оборудуются стационарными и (или) переносными металлоискателями </a:t>
            </a:r>
          </a:p>
          <a:p>
            <a:pPr indent="449580"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случае если участнику экзамена по причине наличия у него медицинских устройств (кардиостимулятор, слуховой аппарат, инсулиновая помпа и т.д.) противопоказано прохождение через рамку металлоискателя при входе в ППЭ, необходимо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предъявить медицинский документ, подтверждающий факт наличия данного медицинского устройства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600" dirty="0">
              <a:effectLst/>
            </a:endParaRPr>
          </a:p>
          <a:p>
            <a:pPr marL="228600" marR="0" lvl="0" indent="450215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47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88E853-0B9B-4AD8-BB6E-29AF1F52F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 собой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595E9B-8465-48C4-B794-C4D05274C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</a:pPr>
            <a:r>
              <a:rPr lang="ru-RU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 паспорт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(обязательно – по нему вход), снимаем с него заранее обложку,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Б. уведомление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но его сдаем вместе с вещами!!!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 черные </a:t>
            </a:r>
            <a:r>
              <a:rPr lang="ru-RU" sz="2800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гелевые</a:t>
            </a:r>
            <a:r>
              <a:rPr lang="ru-RU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ручки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две. «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Экзаменационные работы, выполненные другими письменными принадлежностями, не обрабатываются и не проверяются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лекарства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(при необходимости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обязательно со справкой врача, где они показаны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 случае если участнику экзамена необходимо пронести в ППЭ лекарственный препарат, он должен предъявить медицинскому работнику медицинскую справку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(на справке должны стоять штамп и печать медицинской организации, а также подпись и печать врача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268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4100AC-0C2D-40CB-BF8F-B27399D3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F8A7950-0D18-4025-8CF9-32C4F4A81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«продукты питания для дополнительного приема пищи (перекус), бутилированная питьевая вода при условии, что упаковка указанных продуктов питания и воды, а также их потребление не будут отвлекать других участников экзаменов от выполнения ими экзаменационной работы (при необходимости)».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087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9E2A82-96FF-4F47-A6B5-72E5020C0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средства, которые можно взять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BFA25E8-FCD5-465B-AA46-1FF9A2AE0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математику – линейку, но не содержащую справочной информации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физику– непрограммируемый калькулятор +линейка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география – непрограммируемый калькулятор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химия, биология - непрограммируемый калькулятор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литература – орфографический словарь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Предупредить, если нужен калькулятор и орфографический словарь. В школе есть, но мы должны проверить. Понимать, сколько брать.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709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FC00DF-2CFA-4CE2-AFCA-A71301461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Опоздание на экзамен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32FB54C-A0F7-44AB-9FBD-EA89F46ED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время его написания не продлевается, дополнительный инструктаж не проводится.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850" algn="just"/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«В случае проведения ЕГЭ по иностранным языкам (письменная часть, раздел «Аудирование») допуск опоздавших участников в аудиторию после включения аудиозаписи не осуществляется (за исключением, если в аудитории нет других участников или, если участники в аудитории завершили прослушивание аудиозаписи). Персональное аудирование для опоздавших участников не проводится (за исключением случая, когда в аудитории нет других участников экзамена)».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075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51AF2D-0A79-4518-87E5-1C4970C4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пункте – безупречное поведение, ведется видеонаблюдение</a:t>
            </a: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198133F-3C48-47E6-9D78-E548F8F5E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Участники экзамена, допустившие нарушение требований или иные нарушения Порядка, удаляются с экзамена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90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C36333-4F4A-4BC6-AFA7-98A2A6AF3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75"/>
          </a:xfrm>
        </p:spPr>
        <p:txBody>
          <a:bodyPr>
            <a:normAutofit fontScale="90000"/>
          </a:bodyPr>
          <a:lstStyle/>
          <a:p>
            <a:pPr algn="ctr"/>
            <a:endParaRPr lang="ru-RU" b="1" dirty="0"/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42DB4347-8344-4CB0-96E9-A79642AD72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" y="203200"/>
            <a:ext cx="11480800" cy="6134100"/>
          </a:xfrm>
        </p:spPr>
      </p:pic>
    </p:spTree>
    <p:extLst>
      <p:ext uri="{BB962C8B-B14F-4D97-AF65-F5344CB8AC3E}">
        <p14:creationId xmlns:p14="http://schemas.microsoft.com/office/powerpoint/2010/main" val="4035535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524000" y="26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1588"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Участники ГИА-11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3863752" y="707446"/>
            <a:ext cx="8616" cy="6033923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592653" y="2311717"/>
            <a:ext cx="2351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cs typeface="Century Gothic" panose="020B0502020202020204" pitchFamily="34" charset="0"/>
                <a:sym typeface="+mn-ea"/>
              </a:rPr>
              <a:t>Запрещается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35760" y="707449"/>
            <a:ext cx="6732240" cy="3670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выполнять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работу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несамостоятельно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общаться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 другими участниками во время экзамена в аудитории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пересаживаться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фотографировать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ЭМ и черновики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свободно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перемещаться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 аудитории и ППЭ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обмениваться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любыми материалами и предметами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выносить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из аудиторий  и ППЭ ЭМ на бумажном или электронном носителях </a:t>
            </a:r>
            <a:endParaRPr lang="ru-RU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" name="Прямая соединительная линия 5"/>
          <p:cNvCxnSpPr/>
          <p:nvPr/>
        </p:nvCxnSpPr>
        <p:spPr>
          <a:xfrm>
            <a:off x="1592652" y="4437112"/>
            <a:ext cx="8967844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584038" y="5157193"/>
            <a:ext cx="23517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cs typeface="Century Gothic" panose="020B0502020202020204" pitchFamily="34" charset="0"/>
                <a:sym typeface="+mn-ea"/>
              </a:rPr>
              <a:t>запрещается иметь при себе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944376" y="4509120"/>
            <a:ext cx="6723625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средства связи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электронно-вычислительную технику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фото-, аудио- и видеоаппаратуру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справочные  материалы, письменные заметки </a:t>
            </a:r>
          </a:p>
          <a:p>
            <a:pPr marL="342900" indent="-342900"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иные средства хранения и передачи информации</a:t>
            </a:r>
          </a:p>
        </p:txBody>
      </p:sp>
      <p:pic>
        <p:nvPicPr>
          <p:cNvPr id="20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521" y="647987"/>
            <a:ext cx="753796" cy="1045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5280" y="1301021"/>
            <a:ext cx="112675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cs typeface="Century Gothic" panose="020B0502020202020204" pitchFamily="34" charset="0"/>
                <a:sym typeface="+mn-ea"/>
              </a:rPr>
              <a:t>п. 72</a:t>
            </a:r>
          </a:p>
          <a:p>
            <a:r>
              <a:rPr lang="ru-RU" sz="8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Порядка проведения государственной итоговой аттестации </a:t>
            </a:r>
          </a:p>
          <a:p>
            <a:r>
              <a:rPr lang="ru-RU" sz="8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по образовательным программам среднего общего образования </a:t>
            </a:r>
          </a:p>
          <a:p>
            <a:r>
              <a:rPr lang="ru-RU" sz="8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/утвержден приказом Министерства просвещения и Федеральной службы по надзору в сфере образования и науки от 04.04.2023 №233/552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6944" y="78103"/>
            <a:ext cx="22701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Министерство образования </a:t>
            </a:r>
          </a:p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544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37E5CCB-00DC-4B90-B13D-74D37E9EA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делать, если заболел?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113240E-B27B-4494-9A9C-68D8890FF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/>
              <a:t>1.</a:t>
            </a:r>
            <a:r>
              <a:rPr lang="ru-RU" dirty="0"/>
              <a:t> </a:t>
            </a:r>
            <a:r>
              <a:rPr lang="ru-RU" sz="4000" dirty="0"/>
              <a:t>Накануне или в день экзамена</a:t>
            </a:r>
          </a:p>
          <a:p>
            <a:endParaRPr lang="ru-RU" sz="4000" dirty="0"/>
          </a:p>
          <a:p>
            <a:r>
              <a:rPr lang="ru-RU" sz="4000" dirty="0"/>
              <a:t>2. стало плохо во время </a:t>
            </a:r>
            <a:r>
              <a:rPr lang="ru-RU" sz="4000" dirty="0" smtClean="0"/>
              <a:t>экзамена</a:t>
            </a:r>
          </a:p>
          <a:p>
            <a:endParaRPr lang="ru-RU" sz="4000" dirty="0"/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3600" dirty="0">
                <a:solidFill>
                  <a:prstClr val="black"/>
                </a:solidFill>
                <a:latin typeface="Palatino Linotype"/>
              </a:rPr>
              <a:t>Справка от врача в тот же день + родители приходят писать заявление о переносе дня экзамена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18227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755114" y="0"/>
            <a:ext cx="41088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970715"/>
                </a:solidFill>
                <a:latin typeface="Century Gothic" panose="020B0502020202020204" pitchFamily="34" charset="0"/>
              </a:rPr>
              <a:t>ЕГЭ в 2025 году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280122"/>
              </p:ext>
            </p:extLst>
          </p:nvPr>
        </p:nvGraphicFramePr>
        <p:xfrm>
          <a:off x="258832" y="783082"/>
          <a:ext cx="5508073" cy="3982836"/>
        </p:xfrm>
        <a:graphic>
          <a:graphicData uri="http://schemas.openxmlformats.org/drawingml/2006/table">
            <a:tbl>
              <a:tblPr/>
              <a:tblGrid>
                <a:gridCol w="3028949">
                  <a:extLst>
                    <a:ext uri="{9D8B030D-6E8A-4147-A177-3AD203B41FA5}">
                      <a16:colId xmlns="" xmlns:a16="http://schemas.microsoft.com/office/drawing/2014/main" val="190287615"/>
                    </a:ext>
                  </a:extLst>
                </a:gridCol>
                <a:gridCol w="2479124">
                  <a:extLst>
                    <a:ext uri="{9D8B030D-6E8A-4147-A177-3AD203B41FA5}">
                      <a16:colId xmlns="" xmlns:a16="http://schemas.microsoft.com/office/drawing/2014/main" val="3072645471"/>
                    </a:ext>
                  </a:extLst>
                </a:gridCol>
              </a:tblGrid>
              <a:tr h="304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ЕГЭ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06527719"/>
                  </a:ext>
                </a:extLst>
              </a:tr>
              <a:tr h="1006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 (профиль)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литература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часа 55 минут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(235 минут)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77208350"/>
                  </a:ext>
                </a:extLst>
              </a:tr>
              <a:tr h="756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05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</a:t>
                      </a:r>
                      <a:endParaRPr lang="ru-RU" sz="105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часа 30 минут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(210 минут)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698811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иностранные языки (письменно) </a:t>
                      </a:r>
                      <a:endParaRPr lang="ru-RU" sz="110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часа 10 минут</a:t>
                      </a:r>
                      <a:endParaRPr lang="ru-RU" sz="110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(190 минут)</a:t>
                      </a:r>
                      <a:endParaRPr lang="ru-RU" sz="110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65032898"/>
                  </a:ext>
                </a:extLst>
              </a:tr>
              <a:tr h="585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 (база)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китайский язык (письменно)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часа</a:t>
                      </a:r>
                      <a:endParaRPr lang="ru-RU" sz="110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(180 минут)</a:t>
                      </a:r>
                      <a:endParaRPr lang="ru-RU" sz="110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246896"/>
                  </a:ext>
                </a:extLst>
              </a:tr>
              <a:tr h="391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иностранные языки (устно)</a:t>
                      </a:r>
                      <a:endParaRPr lang="ru-RU" sz="110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минут</a:t>
                      </a:r>
                      <a:endParaRPr lang="ru-RU" sz="110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6348486"/>
                  </a:ext>
                </a:extLst>
              </a:tr>
              <a:tr h="3152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китайский язык (устно)</a:t>
                      </a:r>
                      <a:endParaRPr lang="ru-RU" sz="110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97071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минут</a:t>
                      </a:r>
                      <a:endParaRPr lang="ru-RU" sz="1100" dirty="0">
                        <a:solidFill>
                          <a:srgbClr val="97071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73546218"/>
                  </a:ext>
                </a:extLst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6181780" y="1141385"/>
            <a:ext cx="5491322" cy="2292465"/>
            <a:chOff x="6278032" y="876692"/>
            <a:chExt cx="5491322" cy="2292465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032" y="1982179"/>
              <a:ext cx="961675" cy="991564"/>
            </a:xfrm>
            <a:prstGeom prst="rect">
              <a:avLst/>
            </a:prstGeom>
          </p:spPr>
        </p:pic>
        <p:sp>
          <p:nvSpPr>
            <p:cNvPr id="10" name="Прямоугольник 9"/>
            <p:cNvSpPr/>
            <p:nvPr/>
          </p:nvSpPr>
          <p:spPr>
            <a:xfrm>
              <a:off x="7755114" y="876692"/>
              <a:ext cx="4014240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Информатика </a:t>
              </a:r>
            </a:p>
            <a:p>
              <a:pPr algn="ctr"/>
              <a:r>
                <a:rPr lang="ru-RU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в компьютерной форме</a:t>
              </a:r>
            </a:p>
            <a:p>
              <a:pPr algn="ctr"/>
              <a:r>
                <a:rPr lang="ru-RU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(КЕГЭ)</a:t>
              </a:r>
              <a:endPara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828288" y="2245827"/>
              <a:ext cx="394106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Перечень ПО, предоставляемого участнику, формируется ОИВ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8342111" y="3802989"/>
            <a:ext cx="2647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 pitchFamily="34" charset="0"/>
              </a:rPr>
              <a:t>(4852) 40-08-63</a:t>
            </a:r>
          </a:p>
          <a:p>
            <a:pPr algn="ctr"/>
            <a:r>
              <a:rPr lang="ru-RU" sz="2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anose="020B0502020202020204" pitchFamily="34" charset="0"/>
              </a:rPr>
              <a:t>(4852) 40-08-52</a:t>
            </a:r>
            <a:endParaRPr lang="ru-RU" sz="2400" dirty="0">
              <a:solidFill>
                <a:prstClr val="black">
                  <a:lumMod val="85000"/>
                  <a:lumOff val="15000"/>
                </a:prst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85280" y="4941398"/>
            <a:ext cx="3371850" cy="1714499"/>
            <a:chOff x="819150" y="5029201"/>
            <a:chExt cx="3371850" cy="1714499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819150" y="5029201"/>
              <a:ext cx="3371850" cy="171449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61547" y="5424785"/>
              <a:ext cx="188705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Передача ЭМ </a:t>
              </a:r>
            </a:p>
            <a:p>
              <a:pPr algn="ctr"/>
              <a:r>
                <a:rPr lang="ru-RU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по сети</a:t>
              </a:r>
            </a:p>
            <a:p>
              <a:pPr algn="ctr"/>
              <a:r>
                <a:rPr lang="ru-RU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Интернет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438680" y="4941396"/>
            <a:ext cx="3371850" cy="1714499"/>
            <a:chOff x="819150" y="5029201"/>
            <a:chExt cx="3371850" cy="1714499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819150" y="5029201"/>
              <a:ext cx="3371850" cy="171449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72957" y="5424785"/>
              <a:ext cx="16642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Печать ЭМ </a:t>
              </a:r>
            </a:p>
            <a:p>
              <a:pPr algn="ctr"/>
              <a:r>
                <a:rPr lang="ru-RU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в аудитории </a:t>
              </a: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8492081" y="4941397"/>
            <a:ext cx="3371850" cy="1714499"/>
            <a:chOff x="819150" y="5029201"/>
            <a:chExt cx="3371850" cy="1714499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819150" y="5029201"/>
              <a:ext cx="3371850" cy="171449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09075" y="5424785"/>
              <a:ext cx="23920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Сканирование ЭМ</a:t>
              </a:r>
            </a:p>
            <a:p>
              <a:pPr algn="ctr"/>
              <a:r>
                <a:rPr lang="ru-RU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в аудитории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85280" y="97154"/>
            <a:ext cx="22701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Министерство образования </a:t>
            </a:r>
          </a:p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261010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4D752A-7B5E-4479-97C6-D00FFF65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Можно ли отказаться от экзамена?</a:t>
            </a:r>
          </a:p>
        </p:txBody>
      </p:sp>
      <p:pic>
        <p:nvPicPr>
          <p:cNvPr id="11" name="Объект 10">
            <a:extLst>
              <a:ext uri="{FF2B5EF4-FFF2-40B4-BE49-F238E27FC236}">
                <a16:creationId xmlns="" xmlns:a16="http://schemas.microsoft.com/office/drawing/2014/main" id="{F3EC0CD0-6669-4008-AE8D-57743BADFB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1" y="1536700"/>
            <a:ext cx="8661400" cy="5080000"/>
          </a:xfrm>
        </p:spPr>
      </p:pic>
    </p:spTree>
    <p:extLst>
      <p:ext uri="{BB962C8B-B14F-4D97-AF65-F5344CB8AC3E}">
        <p14:creationId xmlns:p14="http://schemas.microsoft.com/office/powerpoint/2010/main" val="595143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1DA0D27-05F2-46F6-B789-B5F4B86E8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AFE889F-5F23-49A1-8E18-E5B426C62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график объявления результатов по предметам и подачи апелляций</a:t>
            </a:r>
          </a:p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Ведомости приходят в школу</a:t>
            </a:r>
          </a:p>
          <a:p>
            <a:r>
              <a:rPr lang="ru-RU" dirty="0">
                <a:latin typeface="Times New Roman" panose="02020603050405020304" pitchFamily="18" charset="0"/>
              </a:rPr>
              <a:t>Личные кабинеты учеников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0348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488168-E099-44CD-9F60-4161CE816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E7698A04-33B0-4225-9D99-6F60F6032C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8400" y="0"/>
            <a:ext cx="10337800" cy="6176963"/>
          </a:xfrm>
        </p:spPr>
      </p:pic>
    </p:spTree>
    <p:extLst>
      <p:ext uri="{BB962C8B-B14F-4D97-AF65-F5344CB8AC3E}">
        <p14:creationId xmlns:p14="http://schemas.microsoft.com/office/powerpoint/2010/main" val="3438222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Palatino Linotype"/>
              </a:rPr>
              <a:t>Если не набрал на ЕГЭ минимального количества баллов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Palatino Linotype"/>
              </a:rPr>
              <a:t>По одному из обязательных предметов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ru-RU" sz="3200" dirty="0">
              <a:solidFill>
                <a:prstClr val="black"/>
              </a:solidFill>
              <a:latin typeface="Palatino Linotype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Palatino Linotype"/>
              </a:rPr>
              <a:t>И по русскому языку, и по математике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ru-RU" sz="3200" dirty="0">
              <a:solidFill>
                <a:prstClr val="black"/>
              </a:solidFill>
              <a:latin typeface="Palatino Linotype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ru-RU" sz="3200" dirty="0">
                <a:solidFill>
                  <a:prstClr val="black"/>
                </a:solidFill>
                <a:latin typeface="Palatino Linotype"/>
              </a:rPr>
              <a:t>По предмету по выбору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3459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C08143-AB53-4E15-8CB0-0F686FA8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Апелляции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EA6EB21-40C9-4DD1-892F-7E51048E2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Апелляция о нарушении установленного Порядка проведения ГИА. 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частник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экзамена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подает ее в день проведения экзамена по соответствующему учебному предмету члену ГЭК,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покидая ППЭ.</a:t>
            </a:r>
          </a:p>
          <a:p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Апелляция о несогласии с выставленными баллами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подается в течение двух рабочих дней, следующих за официальным днем объявления результатов экзамена по соответствующему учебному предмету. Она подается в школе, заполняется специальный бланк. Назначается день апелляции, апелляция проходит дистанционно.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956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B38D0E-679E-40CB-BCD8-F9734F0A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CB577D4-70A9-4183-ADE1-1B6CF4D8F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buNone/>
            </a:pPr>
            <a:endParaRPr lang="ru-RU" sz="2800" dirty="0">
              <a:effectLst/>
              <a:latin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</a:rPr>
              <a:t>Ученик должен прийти на пункт ознакомления с результатами. Для того, чтобы понять к какому времени идти, необходимо выйти на сайт ЦОККО (Центр оценки контроля и качества образования) г. Ярославля, найти там раздел ГИА – 11, участникам, апелляции. Ученику будет присвоен какой-то номер, его пришлют эсэмэской. А в таблице будет указано к какому времени приходить этому номеру.</a:t>
            </a:r>
            <a:endParaRPr lang="ru-RU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4663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 txBox="1">
            <a:spLocks/>
          </p:cNvSpPr>
          <p:nvPr/>
        </p:nvSpPr>
        <p:spPr>
          <a:xfrm>
            <a:off x="1358416" y="-18420"/>
            <a:ext cx="9361039" cy="75905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1588">
              <a:spcBef>
                <a:spcPts val="0"/>
              </a:spcBef>
            </a:pPr>
            <a:r>
              <a:rPr lang="ru-RU" sz="2400" b="1" dirty="0">
                <a:solidFill>
                  <a:srgbClr val="C00000"/>
                </a:solidFill>
              </a:rPr>
              <a:t>Информационные ресурсы</a:t>
            </a:r>
          </a:p>
        </p:txBody>
      </p:sp>
      <p:pic>
        <p:nvPicPr>
          <p:cNvPr id="3074" name="Picture 2" descr="Z:\ГИА\Информационное обеспечение\Баннеры\Рособрнадзор\logo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912" y="980727"/>
            <a:ext cx="11111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82875" y="950099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Федеральная служба по надзору в сфере образования и науки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http://obrnadzor.gov.ru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820" y="920617"/>
            <a:ext cx="773340" cy="1079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395255" y="981743"/>
            <a:ext cx="3132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ФГНБУ «Федеральный институт педагогических измерений»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https://fipi.ru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80" y="2627014"/>
            <a:ext cx="808209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674863" y="2627017"/>
            <a:ext cx="3386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Министерство образования Ярославской области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https://portal.yarregion.ru/depts-dobr/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3078" name="Picture 6" descr="https://www.coikko.ru/templates/cko/images/shapka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5" t="8058" r="82414"/>
          <a:stretch/>
        </p:blipFill>
        <p:spPr bwMode="auto">
          <a:xfrm>
            <a:off x="6762823" y="2711303"/>
            <a:ext cx="834005" cy="86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596825" y="2711306"/>
            <a:ext cx="2930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ГУ ЯО «Центр оценки и контроля качества образования»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https://www.coikko.ru/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775520" y="4149080"/>
            <a:ext cx="8640960" cy="0"/>
          </a:xfrm>
          <a:prstGeom prst="line">
            <a:avLst/>
          </a:prstGeom>
          <a:ln w="50800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40459" y="4437112"/>
            <a:ext cx="7255943" cy="707886"/>
          </a:xfrm>
          <a:prstGeom prst="rect">
            <a:avLst/>
          </a:prstGeom>
          <a:gradFill>
            <a:gsLst>
              <a:gs pos="3000">
                <a:schemeClr val="accent6">
                  <a:lumMod val="50000"/>
                </a:schemeClr>
              </a:gs>
              <a:gs pos="33000">
                <a:schemeClr val="accent6">
                  <a:lumMod val="75000"/>
                </a:schemeClr>
              </a:gs>
              <a:gs pos="79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«Горячая линия» 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по проведению ГИА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59980" y="5386334"/>
            <a:ext cx="3636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Министерство образования Ярославской области</a:t>
            </a:r>
          </a:p>
          <a:p>
            <a:pPr algn="ctr"/>
            <a:r>
              <a:rPr lang="ru-RU" b="1" i="1" dirty="0">
                <a:solidFill>
                  <a:srgbClr val="C00000"/>
                </a:solidFill>
              </a:rPr>
              <a:t>(</a:t>
            </a:r>
            <a:r>
              <a:rPr lang="ru-RU" b="1" dirty="0">
                <a:solidFill>
                  <a:srgbClr val="C00000"/>
                </a:solidFill>
              </a:rPr>
              <a:t>4852) 40-08-63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(4852) 40-08-52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96000" y="5386339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Муниципальные органы управления образования 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5280" y="97154"/>
            <a:ext cx="22701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Министерство образования </a:t>
            </a:r>
          </a:p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78983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AAC6330-2AB9-4C74-A528-D237FA95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E50A4290-57B9-4807-B8BB-ADC98118C6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0700" y="365124"/>
            <a:ext cx="11074399" cy="6238875"/>
          </a:xfrm>
        </p:spPr>
      </p:pic>
    </p:spTree>
    <p:extLst>
      <p:ext uri="{BB962C8B-B14F-4D97-AF65-F5344CB8AC3E}">
        <p14:creationId xmlns:p14="http://schemas.microsoft.com/office/powerpoint/2010/main" val="50407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4CA7FB-C4DE-43CE-BF06-A9A0581B3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Каких вопросов мы касаемся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94092203-1366-4878-9413-24C4BE0A1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83172"/>
              </p:ext>
            </p:extLst>
          </p:nvPr>
        </p:nvGraphicFramePr>
        <p:xfrm>
          <a:off x="1701800" y="1690688"/>
          <a:ext cx="9385300" cy="4087813"/>
        </p:xfrm>
        <a:graphic>
          <a:graphicData uri="http://schemas.openxmlformats.org/drawingml/2006/table">
            <a:tbl>
              <a:tblPr firstRow="1" firstCol="1" bandRow="1"/>
              <a:tblGrid>
                <a:gridCol w="9385300">
                  <a:extLst>
                    <a:ext uri="{9D8B030D-6E8A-4147-A177-3AD203B41FA5}">
                      <a16:colId xmlns="" xmlns:a16="http://schemas.microsoft.com/office/drawing/2014/main" val="483289473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Места и сроки проведения экзаменов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24247367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Порядок проведения экзаменов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3336115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основаниях удаления с ППЭ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8176980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Процедура досрочного завершения экзамена по объективным причинам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96148949"/>
                  </a:ext>
                </a:extLst>
              </a:tr>
              <a:tr h="6969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Правилах оформления экзаменационной работы – заполнение бланков ЕГЭ, дети оформляли аналогичные бланки на сочинении, много раз решали ЕГЭ на бланках в школе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421876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ведении в ППЭ и аудиториях видеозаписи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60740880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порядке подачи и рассмотрения апелляций о нарушении Порядка и о несогласии с выставленными баллами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3795537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времени и месте ознакомления с результатами экзаменов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81931186"/>
                  </a:ext>
                </a:extLst>
              </a:tr>
              <a:tr h="11303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праве участников ГИА в дополнительные дни по своему желанию один раз пересдать ЕГЭ по одному предмету по своему выбору из числа учебных предметов, сданных в текущем году; сроках пересдачи и времени подачи заявлений на пересдачу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9579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54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0314929" y="1110208"/>
            <a:ext cx="1787236" cy="11887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914757" y="1110208"/>
            <a:ext cx="1787236" cy="11887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102" y="762000"/>
            <a:ext cx="71585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проведения государственной итоговой аттестации 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по образовательным программам среднего общего образования 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/утвержден приказом Министерства просвещения Российской Федерации и Федеральной службы по надзору в сфере образования и науки от 04.04.2023 №233/552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55" y="855761"/>
            <a:ext cx="254447" cy="254447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9039224" y="312597"/>
            <a:ext cx="2257425" cy="952859"/>
            <a:chOff x="9334329" y="301583"/>
            <a:chExt cx="2295696" cy="110811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9334329" y="301583"/>
              <a:ext cx="2295696" cy="110811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422431" y="469612"/>
              <a:ext cx="21194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b="1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Century Gothic" panose="020B0502020202020204" pitchFamily="34" charset="0"/>
                </a:rPr>
                <a:t>ГИА-11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195439" y="1421500"/>
            <a:ext cx="12073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rgbClr val="970715"/>
                </a:solidFill>
                <a:latin typeface="Century Gothic" panose="020B0502020202020204" pitchFamily="34" charset="0"/>
              </a:rPr>
              <a:t>ЕГЭ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2451" y="1418096"/>
            <a:ext cx="12121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rgbClr val="970715"/>
                </a:solidFill>
                <a:latin typeface="Century Gothic" panose="020B0502020202020204" pitchFamily="34" charset="0"/>
              </a:rPr>
              <a:t>ГВЭ</a:t>
            </a:r>
          </a:p>
        </p:txBody>
      </p:sp>
      <p:grpSp>
        <p:nvGrpSpPr>
          <p:cNvPr id="28" name="Группа 27"/>
          <p:cNvGrpSpPr/>
          <p:nvPr/>
        </p:nvGrpSpPr>
        <p:grpSpPr>
          <a:xfrm>
            <a:off x="212145" y="2169348"/>
            <a:ext cx="4540830" cy="4247317"/>
            <a:chOff x="212145" y="2026473"/>
            <a:chExt cx="4540830" cy="4247317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12145" y="2043827"/>
              <a:ext cx="4407480" cy="397597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7000"/>
                  </a:schemeClr>
                </a:gs>
                <a:gs pos="100000">
                  <a:schemeClr val="accent4">
                    <a:lumMod val="40000"/>
                    <a:lumOff val="6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4102" y="2026473"/>
              <a:ext cx="4288873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Русский язык</a:t>
              </a:r>
            </a:p>
            <a:p>
              <a:r>
                <a:rPr lang="ru-RU" sz="1600" b="1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Математика (базовый уровень)</a:t>
              </a:r>
            </a:p>
            <a:p>
              <a:r>
                <a:rPr lang="ru-RU" sz="1600" b="1" dirty="0">
                  <a:solidFill>
                    <a:srgbClr val="970715"/>
                  </a:solidFill>
                  <a:latin typeface="Century Gothic" panose="020B0502020202020204" pitchFamily="34" charset="0"/>
                </a:rPr>
                <a:t>Математика (профильный уровень)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История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Обществознание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Физика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Химия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Биология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География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Литература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Информатика</a:t>
              </a:r>
            </a:p>
            <a:p>
              <a:r>
                <a:rPr lang="ru-RU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Иностранные языки:</a:t>
              </a:r>
            </a:p>
            <a:p>
              <a:r>
                <a:rPr lang="ru-RU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английский </a:t>
              </a:r>
            </a:p>
            <a:p>
              <a:r>
                <a:rPr lang="ru-RU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французский </a:t>
              </a:r>
            </a:p>
            <a:p>
              <a:r>
                <a:rPr lang="ru-RU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немецкий</a:t>
              </a:r>
            </a:p>
            <a:p>
              <a:r>
                <a:rPr lang="ru-RU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испанский </a:t>
              </a:r>
            </a:p>
            <a:p>
              <a:r>
                <a:rPr lang="ru-RU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китайский</a:t>
              </a:r>
            </a:p>
            <a:p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6581311" y="4459523"/>
            <a:ext cx="20826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970715"/>
                </a:solidFill>
                <a:latin typeface="Century Gothic" panose="020B0502020202020204" pitchFamily="34" charset="0"/>
              </a:rPr>
              <a:t>ДОПУСК К ГИА</a:t>
            </a:r>
            <a:endParaRPr lang="ru-RU" sz="1400" b="1" dirty="0">
              <a:solidFill>
                <a:srgbClr val="970715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4965485" y="5042210"/>
            <a:ext cx="5770528" cy="1714926"/>
            <a:chOff x="6270697" y="3194889"/>
            <a:chExt cx="5642518" cy="1653372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6270697" y="3194889"/>
              <a:ext cx="5642518" cy="369332"/>
              <a:chOff x="6270697" y="3194889"/>
              <a:chExt cx="5642518" cy="369332"/>
            </a:xfrm>
          </p:grpSpPr>
          <p:pic>
            <p:nvPicPr>
              <p:cNvPr id="18" name="Рисунок 17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70697" y="3194889"/>
                <a:ext cx="373127" cy="300786"/>
              </a:xfrm>
              <a:prstGeom prst="rect">
                <a:avLst/>
              </a:prstGeom>
            </p:spPr>
          </p:pic>
          <p:sp>
            <p:nvSpPr>
              <p:cNvPr id="19" name="Прямоугольник 18"/>
              <p:cNvSpPr/>
              <p:nvPr/>
            </p:nvSpPr>
            <p:spPr>
              <a:xfrm>
                <a:off x="6643824" y="3194889"/>
                <a:ext cx="52693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anose="020B0502020202020204" pitchFamily="34" charset="0"/>
                  </a:rPr>
                  <a:t>«Зачет» за итоговое сочинение (изложение)</a:t>
                </a:r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6270697" y="3836909"/>
              <a:ext cx="4770485" cy="369332"/>
              <a:chOff x="6270697" y="3194889"/>
              <a:chExt cx="4770485" cy="369332"/>
            </a:xfrm>
          </p:grpSpPr>
          <p:pic>
            <p:nvPicPr>
              <p:cNvPr id="22" name="Рисунок 21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70697" y="3194889"/>
                <a:ext cx="373127" cy="300786"/>
              </a:xfrm>
              <a:prstGeom prst="rect">
                <a:avLst/>
              </a:prstGeom>
            </p:spPr>
          </p:pic>
          <p:sp>
            <p:nvSpPr>
              <p:cNvPr id="23" name="Прямоугольник 22"/>
              <p:cNvSpPr/>
              <p:nvPr/>
            </p:nvSpPr>
            <p:spPr>
              <a:xfrm>
                <a:off x="6643824" y="3194889"/>
                <a:ext cx="43973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anose="020B0502020202020204" pitchFamily="34" charset="0"/>
                  </a:rPr>
                  <a:t>Нет академической задолженности</a:t>
                </a:r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6270697" y="4478929"/>
              <a:ext cx="4650260" cy="369332"/>
              <a:chOff x="6270697" y="3194889"/>
              <a:chExt cx="4650260" cy="369332"/>
            </a:xfrm>
          </p:grpSpPr>
          <p:pic>
            <p:nvPicPr>
              <p:cNvPr id="25" name="Рисунок 24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70697" y="3194889"/>
                <a:ext cx="373127" cy="300786"/>
              </a:xfrm>
              <a:prstGeom prst="rect">
                <a:avLst/>
              </a:prstGeom>
            </p:spPr>
          </p:pic>
          <p:sp>
            <p:nvSpPr>
              <p:cNvPr id="26" name="Прямоугольник 25"/>
              <p:cNvSpPr/>
              <p:nvPr/>
            </p:nvSpPr>
            <p:spPr>
              <a:xfrm>
                <a:off x="6643824" y="3194889"/>
                <a:ext cx="42771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Century Gothic" panose="020B0502020202020204" pitchFamily="34" charset="0"/>
                  </a:rPr>
                  <a:t>Полностью выполнен учебный план</a:t>
                </a: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385280" y="97154"/>
            <a:ext cx="22701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Министерство образования </a:t>
            </a:r>
          </a:p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</a:p>
        </p:txBody>
      </p:sp>
      <p:grpSp>
        <p:nvGrpSpPr>
          <p:cNvPr id="32" name="Группа 31"/>
          <p:cNvGrpSpPr/>
          <p:nvPr/>
        </p:nvGrpSpPr>
        <p:grpSpPr>
          <a:xfrm>
            <a:off x="4619624" y="2341764"/>
            <a:ext cx="3295132" cy="1725853"/>
            <a:chOff x="229526" y="1454650"/>
            <a:chExt cx="4102154" cy="2450720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33" name="Прямоугольник 32"/>
            <p:cNvSpPr/>
            <p:nvPr/>
          </p:nvSpPr>
          <p:spPr>
            <a:xfrm>
              <a:off x="229526" y="1454650"/>
              <a:ext cx="4102154" cy="57658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</a:rPr>
                <a:t>ЕГЭ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29527" y="2012293"/>
              <a:ext cx="4102152" cy="1893077"/>
            </a:xfrm>
            <a:prstGeom prst="rect">
              <a:avLst/>
            </a:prstGeom>
            <a:gradFill>
              <a:gsLst>
                <a:gs pos="29748">
                  <a:srgbClr val="FFF2C9"/>
                </a:gs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ru-RU" sz="2000" b="1" dirty="0">
                  <a:solidFill>
                    <a:schemeClr val="tx1"/>
                  </a:solidFill>
                </a:rPr>
                <a:t>Для всех категорий участников</a:t>
              </a:r>
              <a:endParaRPr lang="ru-RU" sz="2000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7914755" y="2341764"/>
            <a:ext cx="4224654" cy="1725853"/>
            <a:chOff x="4721607" y="1238158"/>
            <a:chExt cx="4589074" cy="3319000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4721607" y="1238158"/>
              <a:ext cx="4589073" cy="755212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</a:rPr>
                <a:t>ГВЭ </a:t>
              </a: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4721608" y="1993372"/>
              <a:ext cx="4589073" cy="2563786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1200" b="1" dirty="0">
                  <a:solidFill>
                    <a:schemeClr val="tx1"/>
                  </a:solidFill>
                </a:rPr>
                <a:t>для обучающихся  с ОВЗ 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1200" b="1" dirty="0">
                  <a:solidFill>
                    <a:schemeClr val="tx1"/>
                  </a:solidFill>
                </a:rPr>
                <a:t>детей-инвалидов и инвалидов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ru-RU" sz="1200" b="1" dirty="0">
                  <a:solidFill>
                    <a:schemeClr val="tx1"/>
                  </a:solidFill>
                </a:rPr>
                <a:t>для обучающихся, прибывших с территорий ДНР, ЛНР, Херсонской обл., Запорожской обл. </a:t>
              </a:r>
              <a:r>
                <a:rPr lang="ru-RU" sz="1200" i="1" dirty="0">
                  <a:solidFill>
                    <a:schemeClr val="tx1"/>
                  </a:solidFill>
                </a:rPr>
                <a:t>(2024/2025, 2025/2026 учебные года)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556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25214D-924B-4460-B50A-766A10BAD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до ЕГЭ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7721B05-A8CD-4152-BE21-7BC65F187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мая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по школе о допуске, отметка в региональной базе.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предметам за 10 и 11 класс должны быть положительные оценки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Аттестаты с отличием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выдаются при условии: итоговые пятерки в аттестате по всем предметам учебного плана за 10 и 11 класс + не менее 70 баллов на ЕГЭ по учебному предмету "Русский язык" и не менее 70 баллов на ЕГЭ по одному из сдаваемых учебных предметов, либо 5 баллов на ЕГЭ по учебному предмету "Математика" базового уровня (для выпускников, сдающих только учебные предметы "Русский язык" и "Математика" базового уровня);</a:t>
            </a:r>
          </a:p>
          <a:p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Аттестат о среднем общем образовании с отличием сине-голубого цвета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итоговые отметки успеваемости "отлично" и не более двух отметок "хорошо" + успешно прошедшим государственную итоговую аттестацию: не менее 60 баллов на ЕГЭ по учебному предмету "Русский язык" и не менее 60 баллов на ЕГЭ по одному из сдаваемых учебных предметов, либо 5 баллов на ЕГЭ по учебному предмету "Математика" базового уровня (для выпускников, сдающих только учебные предметы "Русский язык" и "Математика" базового уровня)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26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Palatino Linotype"/>
              </a:rPr>
              <a:t>21 </a:t>
            </a:r>
            <a:r>
              <a:rPr lang="ru-RU" dirty="0">
                <a:solidFill>
                  <a:prstClr val="black"/>
                </a:solidFill>
                <a:latin typeface="Palatino Linotype"/>
              </a:rPr>
              <a:t>мая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4800" dirty="0">
                <a:solidFill>
                  <a:prstClr val="black"/>
                </a:solidFill>
                <a:latin typeface="Palatino Linotype"/>
              </a:rPr>
              <a:t>Последний звонок</a:t>
            </a:r>
            <a:endParaRPr lang="ru-RU" sz="4800" dirty="0">
              <a:solidFill>
                <a:prstClr val="black"/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209446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dirty="0">
                <a:solidFill>
                  <a:prstClr val="black"/>
                </a:solidFill>
                <a:latin typeface="Palatino Linotype"/>
                <a:ea typeface="+mj-ea"/>
                <a:cs typeface="+mj-cs"/>
              </a:rPr>
              <a:t>До 10 </a:t>
            </a:r>
            <a:r>
              <a:rPr lang="ru-RU" sz="4400" dirty="0" smtClean="0">
                <a:solidFill>
                  <a:prstClr val="black"/>
                </a:solidFill>
                <a:latin typeface="Palatino Linotype"/>
                <a:ea typeface="+mj-ea"/>
                <a:cs typeface="+mj-cs"/>
              </a:rPr>
              <a:t>мая – оплатить факультативы</a:t>
            </a:r>
          </a:p>
          <a:p>
            <a:endParaRPr lang="ru-RU" sz="4400" dirty="0" smtClean="0">
              <a:solidFill>
                <a:prstClr val="black"/>
              </a:solidFill>
              <a:latin typeface="Palatino Linotype"/>
              <a:ea typeface="+mj-ea"/>
              <a:cs typeface="+mj-cs"/>
            </a:endParaRPr>
          </a:p>
          <a:p>
            <a:r>
              <a:rPr lang="ru-RU" sz="4400" dirty="0">
                <a:solidFill>
                  <a:prstClr val="black"/>
                </a:solidFill>
                <a:latin typeface="Palatino Linotype"/>
              </a:rPr>
              <a:t>До </a:t>
            </a:r>
            <a:r>
              <a:rPr lang="ru-RU" sz="4400" dirty="0" smtClean="0">
                <a:solidFill>
                  <a:prstClr val="black"/>
                </a:solidFill>
                <a:latin typeface="Palatino Linotype"/>
              </a:rPr>
              <a:t>31 мая – сдать в библиотеку учебники и художественную литература (если есть)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621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" y="25281"/>
            <a:ext cx="261455" cy="468441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418199"/>
              </p:ext>
            </p:extLst>
          </p:nvPr>
        </p:nvGraphicFramePr>
        <p:xfrm>
          <a:off x="123825" y="1340530"/>
          <a:ext cx="5905500" cy="857256"/>
        </p:xfrm>
        <a:graphic>
          <a:graphicData uri="http://schemas.openxmlformats.org/drawingml/2006/table">
            <a:tbl>
              <a:tblPr firstRow="1" firstCol="1" bandRow="1"/>
              <a:tblGrid>
                <a:gridCol w="1968500">
                  <a:extLst>
                    <a:ext uri="{9D8B030D-6E8A-4147-A177-3AD203B41FA5}">
                      <a16:colId xmlns="" xmlns:a16="http://schemas.microsoft.com/office/drawing/2014/main" val="63141239"/>
                    </a:ext>
                  </a:extLst>
                </a:gridCol>
                <a:gridCol w="1968500">
                  <a:extLst>
                    <a:ext uri="{9D8B030D-6E8A-4147-A177-3AD203B41FA5}">
                      <a16:colId xmlns="" xmlns:a16="http://schemas.microsoft.com/office/drawing/2014/main" val="3989764568"/>
                    </a:ext>
                  </a:extLst>
                </a:gridCol>
                <a:gridCol w="1968500">
                  <a:extLst>
                    <a:ext uri="{9D8B030D-6E8A-4147-A177-3AD203B41FA5}">
                      <a16:colId xmlns="" xmlns:a16="http://schemas.microsoft.com/office/drawing/2014/main" val="2438435386"/>
                    </a:ext>
                  </a:extLst>
                </a:gridCol>
              </a:tblGrid>
              <a:tr h="42862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Итоговое сочинения (изложение)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96110435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декабря 2024 год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07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февраля 2025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апреля 2025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00352243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805018"/>
              </p:ext>
            </p:extLst>
          </p:nvPr>
        </p:nvGraphicFramePr>
        <p:xfrm>
          <a:off x="123825" y="2844426"/>
          <a:ext cx="5905500" cy="923067"/>
        </p:xfrm>
        <a:graphic>
          <a:graphicData uri="http://schemas.openxmlformats.org/drawingml/2006/table">
            <a:tbl>
              <a:tblPr firstRow="1" firstCol="1" bandRow="1"/>
              <a:tblGrid>
                <a:gridCol w="3396752">
                  <a:extLst>
                    <a:ext uri="{9D8B030D-6E8A-4147-A177-3AD203B41FA5}">
                      <a16:colId xmlns="" xmlns:a16="http://schemas.microsoft.com/office/drawing/2014/main" val="3020955374"/>
                    </a:ext>
                  </a:extLst>
                </a:gridCol>
                <a:gridCol w="2508748">
                  <a:extLst>
                    <a:ext uri="{9D8B030D-6E8A-4147-A177-3AD203B41FA5}">
                      <a16:colId xmlns="" xmlns:a16="http://schemas.microsoft.com/office/drawing/2014/main" val="2439395564"/>
                    </a:ext>
                  </a:extLst>
                </a:gridCol>
              </a:tblGrid>
              <a:tr h="2821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Досрочный период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8163087"/>
                  </a:ext>
                </a:extLst>
              </a:tr>
              <a:tr h="2821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21 марта – 28 марта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дни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93654082"/>
                  </a:ext>
                </a:extLst>
              </a:tr>
              <a:tr h="2821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апреля -21 апреля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резервные дни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946901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325171"/>
              </p:ext>
            </p:extLst>
          </p:nvPr>
        </p:nvGraphicFramePr>
        <p:xfrm>
          <a:off x="123825" y="4514171"/>
          <a:ext cx="5905500" cy="863124"/>
        </p:xfrm>
        <a:graphic>
          <a:graphicData uri="http://schemas.openxmlformats.org/drawingml/2006/table">
            <a:tbl>
              <a:tblPr firstRow="1" firstCol="1" bandRow="1"/>
              <a:tblGrid>
                <a:gridCol w="3396752">
                  <a:extLst>
                    <a:ext uri="{9D8B030D-6E8A-4147-A177-3AD203B41FA5}">
                      <a16:colId xmlns="" xmlns:a16="http://schemas.microsoft.com/office/drawing/2014/main" val="4104475434"/>
                    </a:ext>
                  </a:extLst>
                </a:gridCol>
                <a:gridCol w="2508748">
                  <a:extLst>
                    <a:ext uri="{9D8B030D-6E8A-4147-A177-3AD203B41FA5}">
                      <a16:colId xmlns="" xmlns:a16="http://schemas.microsoft.com/office/drawing/2014/main" val="3697808068"/>
                    </a:ext>
                  </a:extLst>
                </a:gridCol>
              </a:tblGrid>
              <a:tr h="28384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Дополнительный (сентябрьский) период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17186116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и 8 сентября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дни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84552383"/>
                  </a:ext>
                </a:extLst>
              </a:tr>
              <a:tr h="295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сентября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резервный день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30296918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4031673" y="97154"/>
            <a:ext cx="203612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970715"/>
                </a:solidFill>
                <a:latin typeface="Century Gothic" panose="020B0502020202020204" pitchFamily="34" charset="0"/>
              </a:rPr>
              <a:t>РАСПИСАНИЕ ГИА-11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Приказ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 РФ и </a:t>
            </a:r>
            <a:r>
              <a:rPr lang="ru-RU" sz="1400" b="1" dirty="0" err="1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Рособрнадзора</a:t>
            </a: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 от 11.11.2024 №787/2089</a:t>
            </a:r>
          </a:p>
          <a:p>
            <a:endParaRPr lang="ru-RU" sz="14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5280" y="97154"/>
            <a:ext cx="22701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Министерство образования </a:t>
            </a:r>
          </a:p>
          <a:p>
            <a:r>
              <a:rPr lang="ru-RU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Ярославской области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764806"/>
              </p:ext>
            </p:extLst>
          </p:nvPr>
        </p:nvGraphicFramePr>
        <p:xfrm>
          <a:off x="6263507" y="1120251"/>
          <a:ext cx="5928493" cy="5312502"/>
        </p:xfrm>
        <a:graphic>
          <a:graphicData uri="http://schemas.openxmlformats.org/drawingml/2006/table">
            <a:tbl>
              <a:tblPr firstRow="1" firstCol="1" bandRow="1"/>
              <a:tblGrid>
                <a:gridCol w="1198874">
                  <a:extLst>
                    <a:ext uri="{9D8B030D-6E8A-4147-A177-3AD203B41FA5}">
                      <a16:colId xmlns="" xmlns:a16="http://schemas.microsoft.com/office/drawing/2014/main" val="1742064797"/>
                    </a:ext>
                  </a:extLst>
                </a:gridCol>
                <a:gridCol w="4729619">
                  <a:extLst>
                    <a:ext uri="{9D8B030D-6E8A-4147-A177-3AD203B41FA5}">
                      <a16:colId xmlns="" xmlns:a16="http://schemas.microsoft.com/office/drawing/2014/main" val="3303057845"/>
                    </a:ext>
                  </a:extLst>
                </a:gridCol>
              </a:tblGrid>
              <a:tr h="40506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Основной период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0404396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 мая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история, литература, химия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2919380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 мая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математика (профильный уровень, базовый уровень)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421752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мая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русский язык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466496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 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пн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обществознани</a:t>
                      </a:r>
                      <a:r>
                        <a:rPr lang="ru-RU" sz="110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е,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физика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73486486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05 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география, иностранные языки (письменно), биология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2052082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 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иностранные языки (устно),</a:t>
                      </a:r>
                      <a:r>
                        <a:rPr lang="ru-RU" sz="110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информатика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92775487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 июня (ср)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иностранные языки (устно), информатика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08689420"/>
                  </a:ext>
                </a:extLst>
              </a:tr>
              <a:tr h="2459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Резервные дни основного периода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63290793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июня (</a:t>
                      </a:r>
                      <a:r>
                        <a:rPr lang="ru-R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пн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География, литература, обществознание, физика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0733742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июня (</a:t>
                      </a:r>
                      <a:r>
                        <a:rPr lang="ru-R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вт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русский язык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2545261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 июня (ср)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история, химия, иностранные языки (устно)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92242207"/>
                  </a:ext>
                </a:extLst>
              </a:tr>
              <a:tr h="272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 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биология, информатика, иностранные языки (письменно)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31212716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математика (базовый уровень, профильный уровень)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44353829"/>
                  </a:ext>
                </a:extLst>
              </a:tr>
              <a:tr h="15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 июня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0" i="1" dirty="0">
                          <a:latin typeface="Century Gothic" panose="020B0502020202020204" pitchFamily="34" charset="0"/>
                        </a:rPr>
                        <a:t>по всем предметам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36019646"/>
                  </a:ext>
                </a:extLst>
              </a:tr>
              <a:tr h="27643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Дни пересдачи одного предмета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6084732"/>
                  </a:ext>
                </a:extLst>
              </a:tr>
              <a:tr h="310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03 июля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чт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иностранные языки (письменно), информатика, литература</a:t>
                      </a:r>
                      <a:r>
                        <a:rPr lang="ru-RU" sz="110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, русский язык, физика, химия</a:t>
                      </a:r>
                      <a:endParaRPr lang="ru-RU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57126597"/>
                  </a:ext>
                </a:extLst>
              </a:tr>
              <a:tr h="276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04 июля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география, иностранные языки (устно), биология, история , математика (базовый уровень, профильный уровень), </a:t>
                      </a:r>
                      <a:r>
                        <a:rPr lang="ru-RU" sz="110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обществознание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5712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3827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1926</Words>
  <Application>Microsoft Office PowerPoint</Application>
  <PresentationFormat>Произвольный</PresentationFormat>
  <Paragraphs>290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Презентация PowerPoint</vt:lpstr>
      <vt:lpstr>Презентация PowerPoint</vt:lpstr>
      <vt:lpstr>Каких вопросов мы касаемся</vt:lpstr>
      <vt:lpstr>Презентация PowerPoint</vt:lpstr>
      <vt:lpstr>Допуск до ЕГЭ</vt:lpstr>
      <vt:lpstr>21 мая</vt:lpstr>
      <vt:lpstr>Презентация PowerPoint</vt:lpstr>
      <vt:lpstr>Презентация PowerPoint</vt:lpstr>
      <vt:lpstr>Расписание </vt:lpstr>
      <vt:lpstr>Уведомления на ЕГЭ</vt:lpstr>
      <vt:lpstr>Пункты экзамена, сопровождающие</vt:lpstr>
      <vt:lpstr>Приход на ППЭ</vt:lpstr>
      <vt:lpstr>Приход на ППЭ</vt:lpstr>
      <vt:lpstr>С собой</vt:lpstr>
      <vt:lpstr>Презентация PowerPoint</vt:lpstr>
      <vt:lpstr>учебные средства, которые можно взять</vt:lpstr>
      <vt:lpstr>Опоздание на экзамен</vt:lpstr>
      <vt:lpstr>На пункте – безупречное поведение, ведется видеонаблюдение.</vt:lpstr>
      <vt:lpstr>Презентация PowerPoint</vt:lpstr>
      <vt:lpstr>Что делать, если заболел?</vt:lpstr>
      <vt:lpstr>Презентация PowerPoint</vt:lpstr>
      <vt:lpstr>Можно ли отказаться от экзамена?</vt:lpstr>
      <vt:lpstr>Результаты</vt:lpstr>
      <vt:lpstr>Презентация PowerPoint</vt:lpstr>
      <vt:lpstr>Если не набрал на ЕГЭ минимального количества баллов</vt:lpstr>
      <vt:lpstr>Апелляции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Тулина Наталия Владимировна</dc:creator>
  <cp:lastModifiedBy>Учитель</cp:lastModifiedBy>
  <cp:revision>107</cp:revision>
  <cp:lastPrinted>2025-01-09T12:26:02Z</cp:lastPrinted>
  <dcterms:created xsi:type="dcterms:W3CDTF">2021-11-17T11:06:19Z</dcterms:created>
  <dcterms:modified xsi:type="dcterms:W3CDTF">2025-05-07T10:41:28Z</dcterms:modified>
</cp:coreProperties>
</file>