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1" r:id="rId1"/>
  </p:sldMasterIdLst>
  <p:notesMasterIdLst>
    <p:notesMasterId r:id="rId25"/>
  </p:notesMasterIdLst>
  <p:sldIdLst>
    <p:sldId id="285" r:id="rId2"/>
    <p:sldId id="365" r:id="rId3"/>
    <p:sldId id="357" r:id="rId4"/>
    <p:sldId id="358" r:id="rId5"/>
    <p:sldId id="364" r:id="rId6"/>
    <p:sldId id="292" r:id="rId7"/>
    <p:sldId id="382" r:id="rId8"/>
    <p:sldId id="366" r:id="rId9"/>
    <p:sldId id="376" r:id="rId10"/>
    <p:sldId id="367" r:id="rId11"/>
    <p:sldId id="377" r:id="rId12"/>
    <p:sldId id="368" r:id="rId13"/>
    <p:sldId id="373" r:id="rId14"/>
    <p:sldId id="378" r:id="rId15"/>
    <p:sldId id="381" r:id="rId16"/>
    <p:sldId id="374" r:id="rId17"/>
    <p:sldId id="379" r:id="rId18"/>
    <p:sldId id="375" r:id="rId19"/>
    <p:sldId id="380" r:id="rId20"/>
    <p:sldId id="370" r:id="rId21"/>
    <p:sldId id="371" r:id="rId22"/>
    <p:sldId id="355" r:id="rId23"/>
    <p:sldId id="340" r:id="rId24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E95D27B-9D89-4645-99F3-605E6BEBE12E}">
          <p14:sldIdLst>
            <p14:sldId id="285"/>
            <p14:sldId id="365"/>
            <p14:sldId id="357"/>
            <p14:sldId id="358"/>
            <p14:sldId id="364"/>
            <p14:sldId id="292"/>
            <p14:sldId id="382"/>
            <p14:sldId id="366"/>
            <p14:sldId id="376"/>
            <p14:sldId id="367"/>
            <p14:sldId id="377"/>
            <p14:sldId id="368"/>
            <p14:sldId id="373"/>
            <p14:sldId id="378"/>
            <p14:sldId id="381"/>
            <p14:sldId id="374"/>
            <p14:sldId id="379"/>
            <p14:sldId id="375"/>
            <p14:sldId id="380"/>
            <p14:sldId id="370"/>
            <p14:sldId id="371"/>
            <p14:sldId id="355"/>
            <p14:sldId id="340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4E"/>
    <a:srgbClr val="FFFFCC"/>
    <a:srgbClr val="FFFF99"/>
    <a:srgbClr val="FFFF66"/>
    <a:srgbClr val="008D8A"/>
    <a:srgbClr val="006666"/>
    <a:srgbClr val="339966"/>
    <a:srgbClr val="009999"/>
    <a:srgbClr val="0099CC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64" autoAdjust="0"/>
    <p:restoredTop sz="94660"/>
  </p:normalViewPr>
  <p:slideViewPr>
    <p:cSldViewPr>
      <p:cViewPr>
        <p:scale>
          <a:sx n="75" d="100"/>
          <a:sy n="75" d="100"/>
        </p:scale>
        <p:origin x="-1326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7B5FF-342D-49A4-8812-FAAE159E59F1}" type="datetimeFigureOut">
              <a:rPr lang="ru-RU" smtClean="0"/>
              <a:pPr/>
              <a:t>15.06.2026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BB0D6-858E-438E-A71D-FE5FECC0E8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439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028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105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038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395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606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75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7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80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763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077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15.06.2026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344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chemeClr val="accent6">
                <a:lumMod val="40000"/>
                <a:lumOff val="60000"/>
              </a:schemeClr>
            </a:gs>
            <a:gs pos="100000">
              <a:schemeClr val="accent6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38D37AA-B0F3-4E3D-A66D-01762AF44564}" type="datetimeFigureOut">
              <a:rPr lang="ru-RU" smtClean="0">
                <a:solidFill>
                  <a:prstClr val="white">
                    <a:tint val="75000"/>
                  </a:prstClr>
                </a:solidFill>
                <a:latin typeface="Palatino Linotype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15.06.2026</a:t>
            </a:fld>
            <a:endParaRPr lang="ru-RU">
              <a:solidFill>
                <a:prstClr val="white">
                  <a:tint val="75000"/>
                </a:prstClr>
              </a:solidFill>
              <a:latin typeface="Palatino Linotype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white">
                  <a:tint val="75000"/>
                </a:prstClr>
              </a:solidFill>
              <a:latin typeface="Palatino Linotype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FA0F02E-31F8-4BB8-BA74-AE4CF1551D29}" type="slidenum">
              <a:rPr lang="ru-RU" smtClean="0">
                <a:solidFill>
                  <a:prstClr val="white">
                    <a:tint val="75000"/>
                  </a:prstClr>
                </a:solidFill>
                <a:latin typeface="Palatino Linotype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  <a:latin typeface="Palatino Linotyp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5809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07504" y="188979"/>
            <a:ext cx="8893098" cy="1371660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7947" y="215875"/>
            <a:ext cx="9144000" cy="1317868"/>
          </a:xfrm>
        </p:spPr>
        <p:txBody>
          <a:bodyPr>
            <a:noAutofit/>
          </a:bodyPr>
          <a:lstStyle/>
          <a:p>
            <a:r>
              <a:rPr lang="ru-RU" sz="2400" b="1" dirty="0"/>
              <a:t>Государственное общеобразовательное учреждение Ярославской области «Средняя школа  «Провинциальный колледж»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189" y="1700808"/>
            <a:ext cx="6181725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1096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24" y="2276872"/>
            <a:ext cx="8784976" cy="2041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3"/>
          <p:cNvSpPr txBox="1">
            <a:spLocks/>
          </p:cNvSpPr>
          <p:nvPr/>
        </p:nvSpPr>
        <p:spPr>
          <a:xfrm>
            <a:off x="-5478" y="188640"/>
            <a:ext cx="9171181" cy="151216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В заявлении на зачисление в гуманитарный класс необходимо сделать отметку о выборе предметов учебного плана</a:t>
            </a:r>
          </a:p>
        </p:txBody>
      </p:sp>
    </p:spTree>
    <p:extLst>
      <p:ext uri="{BB962C8B-B14F-4D97-AF65-F5344CB8AC3E}">
        <p14:creationId xmlns:p14="http://schemas.microsoft.com/office/powerpoint/2010/main" val="2174407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31801" y="49726"/>
            <a:ext cx="8893098" cy="537509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540560" y="84235"/>
            <a:ext cx="60628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latin typeface="+mn-lt"/>
                <a:cs typeface="+mn-cs"/>
              </a:rPr>
              <a:t>Социально-гуманитарный класс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720"/>
            <a:ext cx="9193927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8034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3" y="2860844"/>
            <a:ext cx="8836481" cy="1216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3"/>
          <p:cNvSpPr txBox="1">
            <a:spLocks/>
          </p:cNvSpPr>
          <p:nvPr/>
        </p:nvSpPr>
        <p:spPr>
          <a:xfrm>
            <a:off x="-5478" y="188640"/>
            <a:ext cx="9171181" cy="151216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В заявлении на зачисление в социально-гуманитарный класс необходимо сделать отметку о выборе предметов учебного плана</a:t>
            </a:r>
          </a:p>
        </p:txBody>
      </p:sp>
    </p:spTree>
    <p:extLst>
      <p:ext uri="{BB962C8B-B14F-4D97-AF65-F5344CB8AC3E}">
        <p14:creationId xmlns:p14="http://schemas.microsoft.com/office/powerpoint/2010/main" val="3119109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/>
          </p:cNvSpPr>
          <p:nvPr/>
        </p:nvSpPr>
        <p:spPr>
          <a:xfrm>
            <a:off x="-27182" y="1700808"/>
            <a:ext cx="9171181" cy="151216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200000"/>
              </a:lnSpc>
              <a:buNone/>
            </a:pP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Технологический профиль</a:t>
            </a:r>
          </a:p>
        </p:txBody>
      </p:sp>
    </p:spTree>
    <p:extLst>
      <p:ext uri="{BB962C8B-B14F-4D97-AF65-F5344CB8AC3E}">
        <p14:creationId xmlns:p14="http://schemas.microsoft.com/office/powerpoint/2010/main" val="2022002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21206" y="74101"/>
            <a:ext cx="8893098" cy="931002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115616" y="92481"/>
            <a:ext cx="710427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+mn-lt"/>
                <a:cs typeface="+mn-cs"/>
              </a:rPr>
              <a:t>Информационно-технологический</a:t>
            </a:r>
            <a:r>
              <a:rPr lang="ru-RU" sz="2400" b="1" dirty="0">
                <a:latin typeface="+mn-lt"/>
                <a:cs typeface="+mn-cs"/>
              </a:rPr>
              <a:t>  </a:t>
            </a:r>
            <a:r>
              <a:rPr lang="ru-RU" sz="2800" b="1" dirty="0">
                <a:latin typeface="+mn-lt"/>
                <a:cs typeface="+mn-cs"/>
              </a:rPr>
              <a:t>класс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20" y="1124743"/>
            <a:ext cx="9124280" cy="5611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63755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31801" y="49726"/>
            <a:ext cx="8893098" cy="608730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48041" y="92481"/>
            <a:ext cx="846183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+mn-lt"/>
                <a:cs typeface="+mn-cs"/>
              </a:rPr>
              <a:t>Инженерный класс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" y="908720"/>
            <a:ext cx="9140676" cy="5281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7674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/>
          </p:cNvSpPr>
          <p:nvPr/>
        </p:nvSpPr>
        <p:spPr>
          <a:xfrm>
            <a:off x="-27182" y="1700808"/>
            <a:ext cx="9171181" cy="151216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200000"/>
              </a:lnSpc>
              <a:buNone/>
            </a:pP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Естественнонаучный профиль</a:t>
            </a:r>
          </a:p>
        </p:txBody>
      </p:sp>
    </p:spTree>
    <p:extLst>
      <p:ext uri="{BB962C8B-B14F-4D97-AF65-F5344CB8AC3E}">
        <p14:creationId xmlns:p14="http://schemas.microsoft.com/office/powerpoint/2010/main" val="37951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31801" y="49726"/>
            <a:ext cx="8893098" cy="537509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957351" y="85031"/>
            <a:ext cx="50882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latin typeface="+mn-lt"/>
                <a:cs typeface="+mn-cs"/>
              </a:rPr>
              <a:t>Естественнонаучный класс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836712"/>
            <a:ext cx="9135245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302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/>
          </p:cNvSpPr>
          <p:nvPr/>
        </p:nvSpPr>
        <p:spPr>
          <a:xfrm>
            <a:off x="-27182" y="1700808"/>
            <a:ext cx="9171181" cy="151216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200000"/>
              </a:lnSpc>
              <a:buNone/>
            </a:pP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Экономический профиль</a:t>
            </a:r>
          </a:p>
        </p:txBody>
      </p:sp>
    </p:spTree>
    <p:extLst>
      <p:ext uri="{BB962C8B-B14F-4D97-AF65-F5344CB8AC3E}">
        <p14:creationId xmlns:p14="http://schemas.microsoft.com/office/powerpoint/2010/main" val="251296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31801" y="0"/>
            <a:ext cx="8893098" cy="651709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102841" y="66934"/>
            <a:ext cx="47339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latin typeface="+mn-lt"/>
                <a:cs typeface="+mn-cs"/>
              </a:rPr>
              <a:t>Экономический класс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22" y="764703"/>
            <a:ext cx="8544849" cy="5983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391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9888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Учебные планы </a:t>
            </a:r>
            <a:br>
              <a:rPr lang="ru-RU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ГОУ ЯО Средняя школа «Провинциальный колледж»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547936" y="43651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Фомичева Анна Николаевна,</a:t>
            </a:r>
          </a:p>
          <a:p>
            <a:pPr>
              <a:lnSpc>
                <a:spcPct val="120000"/>
              </a:lnSpc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 заместитель директора по УР</a:t>
            </a:r>
          </a:p>
          <a:p>
            <a:pPr>
              <a:lnSpc>
                <a:spcPct val="120000"/>
              </a:lnSpc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т. 21-23-85</a:t>
            </a:r>
          </a:p>
        </p:txBody>
      </p:sp>
    </p:spTree>
    <p:extLst>
      <p:ext uri="{BB962C8B-B14F-4D97-AF65-F5344CB8AC3E}">
        <p14:creationId xmlns:p14="http://schemas.microsoft.com/office/powerpoint/2010/main" val="28044378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3" y="2860844"/>
            <a:ext cx="8836481" cy="1216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3"/>
          <p:cNvSpPr txBox="1">
            <a:spLocks/>
          </p:cNvSpPr>
          <p:nvPr/>
        </p:nvSpPr>
        <p:spPr>
          <a:xfrm>
            <a:off x="-5478" y="188640"/>
            <a:ext cx="9171181" cy="151216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В заявлении на зачисление в экономический класс необходимо сделать отметку о выборе предметов учебного плана</a:t>
            </a:r>
          </a:p>
        </p:txBody>
      </p:sp>
    </p:spTree>
    <p:extLst>
      <p:ext uri="{BB962C8B-B14F-4D97-AF65-F5344CB8AC3E}">
        <p14:creationId xmlns:p14="http://schemas.microsoft.com/office/powerpoint/2010/main" val="104532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66" y="4077072"/>
            <a:ext cx="895902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Тестирование по английскому языку для учеников, выбравших изучение английского языка на углубленном уровне, состоится 26 августа. Сбор в вестибюле школы. Время прохождения теста 9.00-10.00.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620688"/>
            <a:ext cx="89644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Обращаем внимание! </a:t>
            </a:r>
          </a:p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При выборе углубленного уровня изучения английского языка (возможность предоставляется в гуманитарном, социально-гуманитарных, экономическом классах) потребуется подтвердить свои знания на дополнительном тестировании (исключение составляют обучающиеся, закончившие школы/классы с углубленным изучением английского языка, и те абитуриенты, которые сдали  ОГЭ по английскому языку на «отлично» и «хорошо»). </a:t>
            </a:r>
          </a:p>
        </p:txBody>
      </p:sp>
    </p:spTree>
    <p:extLst>
      <p:ext uri="{BB962C8B-B14F-4D97-AF65-F5344CB8AC3E}">
        <p14:creationId xmlns:p14="http://schemas.microsoft.com/office/powerpoint/2010/main" val="425812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31801" y="49726"/>
            <a:ext cx="8893098" cy="1219034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16832"/>
            <a:ext cx="8229600" cy="30243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Изменение учебного плана возможно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в 10 классе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  в декабре и в мае по заявлению.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63550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466850">
              <a:lnSpc>
                <a:spcPct val="90000"/>
              </a:lnSpc>
              <a:spcAft>
                <a:spcPct val="35000"/>
              </a:spcAft>
            </a:pPr>
            <a:r>
              <a:rPr lang="ru-RU" b="1" dirty="0">
                <a:solidFill>
                  <a:prstClr val="white"/>
                </a:solidFill>
                <a:ea typeface="+mn-ea"/>
                <a:cs typeface="+mn-cs"/>
              </a:rPr>
              <a:t>Изменение учебного плана</a:t>
            </a:r>
          </a:p>
        </p:txBody>
      </p:sp>
    </p:spTree>
    <p:extLst>
      <p:ext uri="{BB962C8B-B14F-4D97-AF65-F5344CB8AC3E}">
        <p14:creationId xmlns:p14="http://schemas.microsoft.com/office/powerpoint/2010/main" val="40439133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36912"/>
            <a:ext cx="8229600" cy="1180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704929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4826" y="116632"/>
            <a:ext cx="7848872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300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Федеральная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300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образовательная программа среднего общего образования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2420888"/>
            <a:ext cx="6552728" cy="3738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Федеральные учебные планы.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Федеральный план внеурочной деятельности. 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Федеральный календарный учебный график.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Федеральный календарный план воспитательной работы.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Федеральная рабочая программа воспитания.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Федеральные рабочие программы учебных предметов.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947" y="1681658"/>
            <a:ext cx="771540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300" b="1" dirty="0">
                <a:solidFill>
                  <a:schemeClr val="accent6">
                    <a:lumMod val="50000"/>
                  </a:schemeClr>
                </a:solidFill>
                <a:latin typeface="Palatino Linotype"/>
              </a:rPr>
              <a:t>Введена с 1 сентября 2023 года. 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312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00708" y="49726"/>
            <a:ext cx="8893098" cy="717529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2038"/>
            <a:ext cx="8229600" cy="720080"/>
          </a:xfrm>
        </p:spPr>
        <p:txBody>
          <a:bodyPr>
            <a:normAutofit/>
          </a:bodyPr>
          <a:lstStyle/>
          <a:p>
            <a:r>
              <a:rPr lang="ru-RU" sz="4000" b="1" dirty="0"/>
              <a:t>Обязательные предметы – 13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6781226"/>
              </p:ext>
            </p:extLst>
          </p:nvPr>
        </p:nvGraphicFramePr>
        <p:xfrm>
          <a:off x="1704631" y="1124744"/>
          <a:ext cx="5685252" cy="551237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60564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796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33670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предмет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Литература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Иностранный язык (английский)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Информатика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Обществознание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Химия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Физическая культура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ОБЗР</a:t>
                      </a:r>
                      <a:endParaRPr lang="ru-RU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8534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00708" y="49726"/>
            <a:ext cx="8893098" cy="1075018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Углубленное изучение предметов на уровне СОО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2457" y="2132856"/>
            <a:ext cx="8229600" cy="2692896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Не менее 2-х учебных предметов на углубленном уровне из соответствующей профилю обучения предметной области и (или) смежной с ней предметной области.</a:t>
            </a:r>
          </a:p>
        </p:txBody>
      </p:sp>
    </p:spTree>
    <p:extLst>
      <p:ext uri="{BB962C8B-B14F-4D97-AF65-F5344CB8AC3E}">
        <p14:creationId xmlns:p14="http://schemas.microsoft.com/office/powerpoint/2010/main" val="1345798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00708" y="49726"/>
            <a:ext cx="8893098" cy="1291042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626" name="Rectangle 3"/>
          <p:cNvSpPr>
            <a:spLocks noGrp="1"/>
          </p:cNvSpPr>
          <p:nvPr>
            <p:ph idx="1"/>
          </p:nvPr>
        </p:nvSpPr>
        <p:spPr>
          <a:xfrm>
            <a:off x="0" y="1700808"/>
            <a:ext cx="9171181" cy="3384376"/>
          </a:xfrm>
        </p:spPr>
        <p:txBody>
          <a:bodyPr>
            <a:noAutofit/>
          </a:bodyPr>
          <a:lstStyle/>
          <a:p>
            <a:pPr marL="177800" indent="-177800">
              <a:lnSpc>
                <a:spcPct val="200000"/>
              </a:lnSpc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Гуманитарный (гуманитарный класс  и социально-гуманитарный класс) </a:t>
            </a:r>
          </a:p>
          <a:p>
            <a:pPr marL="177800" indent="-177800">
              <a:lnSpc>
                <a:spcPct val="200000"/>
              </a:lnSpc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Технологический (информационно-технологический класс, инженерный класс)</a:t>
            </a:r>
          </a:p>
          <a:p>
            <a:pPr marL="177800" indent="-177800" eaLnBrk="1" hangingPunct="1">
              <a:lnSpc>
                <a:spcPct val="200000"/>
              </a:lnSpc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Естественнонаучный (естественнонаучный класс)</a:t>
            </a:r>
          </a:p>
          <a:p>
            <a:pPr marL="177800" indent="-177800" eaLnBrk="1" hangingPunct="1">
              <a:lnSpc>
                <a:spcPct val="200000"/>
              </a:lnSpc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Социально-экономический  (экономический класс)</a:t>
            </a:r>
          </a:p>
        </p:txBody>
      </p:sp>
      <p:sp>
        <p:nvSpPr>
          <p:cNvPr id="26630" name="Заголовок 1"/>
          <p:cNvSpPr>
            <a:spLocks/>
          </p:cNvSpPr>
          <p:nvPr/>
        </p:nvSpPr>
        <p:spPr bwMode="auto">
          <a:xfrm>
            <a:off x="432457" y="195755"/>
            <a:ext cx="8229600" cy="856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 dirty="0">
                <a:latin typeface="+mn-lt"/>
                <a:cs typeface="+mn-cs"/>
              </a:rPr>
              <a:t>Профили обучения</a:t>
            </a:r>
          </a:p>
        </p:txBody>
      </p:sp>
    </p:spTree>
    <p:extLst>
      <p:ext uri="{BB962C8B-B14F-4D97-AF65-F5344CB8AC3E}">
        <p14:creationId xmlns:p14="http://schemas.microsoft.com/office/powerpoint/2010/main" val="7915844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68863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4100" dirty="0">
                <a:solidFill>
                  <a:schemeClr val="accent6">
                    <a:lumMod val="50000"/>
                  </a:schemeClr>
                </a:solidFill>
              </a:rPr>
              <a:t>В учебном плане </a:t>
            </a:r>
            <a:r>
              <a:rPr lang="ru-RU" sz="4100" dirty="0" smtClean="0">
                <a:solidFill>
                  <a:schemeClr val="accent6">
                    <a:lumMod val="50000"/>
                  </a:schemeClr>
                </a:solidFill>
              </a:rPr>
              <a:t>предусмотрено </a:t>
            </a:r>
            <a:r>
              <a:rPr lang="ru-RU" sz="4100" dirty="0">
                <a:solidFill>
                  <a:schemeClr val="accent6">
                    <a:lumMod val="50000"/>
                  </a:schemeClr>
                </a:solidFill>
              </a:rPr>
              <a:t>выполнение обучающимися </a:t>
            </a:r>
            <a:r>
              <a:rPr lang="ru-RU" sz="4100" dirty="0" smtClean="0">
                <a:solidFill>
                  <a:schemeClr val="accent6">
                    <a:lumMod val="50000"/>
                  </a:schemeClr>
                </a:solidFill>
              </a:rPr>
              <a:t>индивидуального проекта. </a:t>
            </a:r>
            <a:r>
              <a:rPr lang="ru-RU" sz="4100" dirty="0">
                <a:solidFill>
                  <a:schemeClr val="accent6">
                    <a:lumMod val="50000"/>
                  </a:schemeClr>
                </a:solidFill>
              </a:rPr>
              <a:t>Индивидуальный проект </a:t>
            </a:r>
            <a:r>
              <a:rPr lang="ru-RU" sz="4100" dirty="0" smtClean="0">
                <a:solidFill>
                  <a:schemeClr val="accent6">
                    <a:lumMod val="50000"/>
                  </a:schemeClr>
                </a:solidFill>
              </a:rPr>
              <a:t>по </a:t>
            </a:r>
            <a:r>
              <a:rPr lang="ru-RU" sz="4100" dirty="0">
                <a:solidFill>
                  <a:schemeClr val="accent6">
                    <a:lumMod val="50000"/>
                  </a:schemeClr>
                </a:solidFill>
              </a:rPr>
              <a:t>выбранной </a:t>
            </a:r>
            <a:r>
              <a:rPr lang="ru-RU" sz="4100" dirty="0" smtClean="0">
                <a:solidFill>
                  <a:schemeClr val="accent6">
                    <a:lumMod val="50000"/>
                  </a:schemeClr>
                </a:solidFill>
              </a:rPr>
              <a:t>теме.</a:t>
            </a:r>
          </a:p>
          <a:p>
            <a:pPr marL="0" indent="0">
              <a:buNone/>
            </a:pPr>
            <a:endParaRPr lang="ru-RU" sz="41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4100" dirty="0" smtClean="0">
                <a:solidFill>
                  <a:schemeClr val="accent6">
                    <a:lumMod val="50000"/>
                  </a:schemeClr>
                </a:solidFill>
              </a:rPr>
              <a:t>Обучение правилам выполнения проекта проводится в рамках курса «Индивидуальный проект».</a:t>
            </a:r>
          </a:p>
          <a:p>
            <a:pPr marL="0" indent="0">
              <a:buNone/>
            </a:pPr>
            <a:endParaRPr lang="ru-RU" sz="41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4100" dirty="0" smtClean="0">
                <a:solidFill>
                  <a:schemeClr val="accent6">
                    <a:lumMod val="50000"/>
                  </a:schemeClr>
                </a:solidFill>
              </a:rPr>
              <a:t>Консультирование по теме проекта проводится научным руководителем – специалистом в соответствующей теме проекта области.</a:t>
            </a:r>
          </a:p>
          <a:p>
            <a:pPr marL="0" indent="0">
              <a:buNone/>
            </a:pPr>
            <a:endParaRPr lang="ru-RU" sz="4100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4100" dirty="0">
                <a:solidFill>
                  <a:schemeClr val="accent6">
                    <a:lumMod val="50000"/>
                  </a:schemeClr>
                </a:solidFill>
              </a:rPr>
              <a:t>Индивидуальный </a:t>
            </a:r>
            <a:r>
              <a:rPr lang="ru-RU" sz="4100" dirty="0">
                <a:solidFill>
                  <a:schemeClr val="accent6">
                    <a:lumMod val="50000"/>
                  </a:schemeClr>
                </a:solidFill>
              </a:rPr>
              <a:t>проект выполняется обучающимся в течение одного </a:t>
            </a:r>
            <a:r>
              <a:rPr lang="ru-RU" sz="4100" dirty="0" smtClean="0">
                <a:solidFill>
                  <a:schemeClr val="accent6">
                    <a:lumMod val="50000"/>
                  </a:schemeClr>
                </a:solidFill>
              </a:rPr>
              <a:t>года.</a:t>
            </a:r>
          </a:p>
          <a:p>
            <a:pPr marL="0" indent="0">
              <a:buNone/>
            </a:pPr>
            <a:endParaRPr lang="ru-RU" sz="41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4100" dirty="0" smtClean="0">
                <a:solidFill>
                  <a:schemeClr val="accent6">
                    <a:lumMod val="50000"/>
                  </a:schemeClr>
                </a:solidFill>
              </a:rPr>
              <a:t>Защита проекта в 10 классе.</a:t>
            </a:r>
          </a:p>
          <a:p>
            <a:pPr marL="0" indent="0">
              <a:buNone/>
            </a:pPr>
            <a:endParaRPr lang="ru-RU" sz="41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4100" dirty="0" smtClean="0">
                <a:solidFill>
                  <a:schemeClr val="accent6">
                    <a:lumMod val="50000"/>
                  </a:schemeClr>
                </a:solidFill>
              </a:rPr>
              <a:t>Оценка за проект выставляется в аттестат.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013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/>
          </p:cNvSpPr>
          <p:nvPr/>
        </p:nvSpPr>
        <p:spPr>
          <a:xfrm>
            <a:off x="-27182" y="1700808"/>
            <a:ext cx="9171181" cy="151216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200000"/>
              </a:lnSpc>
              <a:buNone/>
            </a:pP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Гуманитарный профиль</a:t>
            </a:r>
          </a:p>
        </p:txBody>
      </p:sp>
    </p:spTree>
    <p:extLst>
      <p:ext uri="{BB962C8B-B14F-4D97-AF65-F5344CB8AC3E}">
        <p14:creationId xmlns:p14="http://schemas.microsoft.com/office/powerpoint/2010/main" val="718617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31801" y="49727"/>
            <a:ext cx="8893098" cy="639008"/>
          </a:xfrm>
          <a:prstGeom prst="roundRect">
            <a:avLst/>
          </a:prstGeom>
          <a:solidFill>
            <a:srgbClr val="0070C0"/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soft" dir="t"/>
          </a:scene3d>
          <a:sp3d prstMaterial="plastic">
            <a:bevelT w="165100" h="82550" prst="cross"/>
            <a:bevelB w="381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051857" y="42404"/>
            <a:ext cx="505298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latin typeface="+mn-lt"/>
                <a:cs typeface="+mn-cs"/>
              </a:rPr>
              <a:t>Гуманитарный класс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48"/>
          <a:stretch/>
        </p:blipFill>
        <p:spPr bwMode="auto">
          <a:xfrm>
            <a:off x="-2" y="1268760"/>
            <a:ext cx="9144001" cy="4827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60063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4655</TotalTime>
  <Words>405</Words>
  <Application>Microsoft Office PowerPoint</Application>
  <PresentationFormat>Экран (4:3)</PresentationFormat>
  <Paragraphs>79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Государственное общеобразовательное учреждение Ярославской области «Средняя школа  «Провинциальный колледж»</vt:lpstr>
      <vt:lpstr>Учебные планы  ГОУ ЯО Средняя школа «Провинциальный колледж»</vt:lpstr>
      <vt:lpstr>Презентация PowerPoint</vt:lpstr>
      <vt:lpstr>Обязательные предметы – 13 </vt:lpstr>
      <vt:lpstr>Углубленное изучение предметов на уровне СОО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Фомичева</dc:creator>
  <cp:lastModifiedBy>Учитель</cp:lastModifiedBy>
  <cp:revision>219</cp:revision>
  <cp:lastPrinted>2019-06-27T13:32:44Z</cp:lastPrinted>
  <dcterms:created xsi:type="dcterms:W3CDTF">2014-08-27T02:18:35Z</dcterms:created>
  <dcterms:modified xsi:type="dcterms:W3CDTF">2026-06-15T09:56:01Z</dcterms:modified>
</cp:coreProperties>
</file>