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1" r:id="rId1"/>
  </p:sldMasterIdLst>
  <p:notesMasterIdLst>
    <p:notesMasterId r:id="rId17"/>
  </p:notesMasterIdLst>
  <p:sldIdLst>
    <p:sldId id="363" r:id="rId2"/>
    <p:sldId id="305" r:id="rId3"/>
    <p:sldId id="373" r:id="rId4"/>
    <p:sldId id="367" r:id="rId5"/>
    <p:sldId id="329" r:id="rId6"/>
    <p:sldId id="368" r:id="rId7"/>
    <p:sldId id="365" r:id="rId8"/>
    <p:sldId id="371" r:id="rId9"/>
    <p:sldId id="369" r:id="rId10"/>
    <p:sldId id="370" r:id="rId11"/>
    <p:sldId id="364" r:id="rId12"/>
    <p:sldId id="346" r:id="rId13"/>
    <p:sldId id="354" r:id="rId14"/>
    <p:sldId id="374" r:id="rId15"/>
    <p:sldId id="366" r:id="rId16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E95D27B-9D89-4645-99F3-605E6BEBE12E}">
          <p14:sldIdLst>
            <p14:sldId id="363"/>
            <p14:sldId id="305"/>
            <p14:sldId id="373"/>
            <p14:sldId id="367"/>
            <p14:sldId id="329"/>
            <p14:sldId id="368"/>
            <p14:sldId id="365"/>
            <p14:sldId id="371"/>
            <p14:sldId id="369"/>
            <p14:sldId id="370"/>
            <p14:sldId id="364"/>
            <p14:sldId id="346"/>
            <p14:sldId id="354"/>
            <p14:sldId id="374"/>
            <p14:sldId id="366"/>
          </p14:sldIdLst>
        </p14:section>
        <p14:section name="Раздел без заголовка" id="{9937D633-C2B1-410D-A86D-F0A61E90FAE5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FFFF66"/>
    <a:srgbClr val="00504E"/>
    <a:srgbClr val="008D8A"/>
    <a:srgbClr val="006666"/>
    <a:srgbClr val="339966"/>
    <a:srgbClr val="009999"/>
    <a:srgbClr val="0099CC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951" autoAdjust="0"/>
    <p:restoredTop sz="94660" autoAdjust="0"/>
  </p:normalViewPr>
  <p:slideViewPr>
    <p:cSldViewPr>
      <p:cViewPr varScale="1">
        <p:scale>
          <a:sx n="74" d="100"/>
          <a:sy n="74" d="100"/>
        </p:scale>
        <p:origin x="-136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7B5FF-342D-49A4-8812-FAAE159E59F1}" type="datetimeFigureOut">
              <a:rPr lang="ru-RU" smtClean="0"/>
              <a:pPr/>
              <a:t>08.06.2026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BB0D6-858E-438E-A71D-FE5FECC0E8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439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08.06.2026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028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08.06.2026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105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08.06.2026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038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08.06.2026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395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08.06.2026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606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08.06.2026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75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08.06.2026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7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08.06.2026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80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08.06.2026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763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08.06.2026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077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08.06.2026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344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  <a:latin typeface="Palatino Linotype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08.06.2026</a:t>
            </a:fld>
            <a:endParaRPr lang="ru-RU">
              <a:solidFill>
                <a:prstClr val="white">
                  <a:tint val="75000"/>
                </a:prstClr>
              </a:solidFill>
              <a:latin typeface="Palatino Linotype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white">
                  <a:tint val="75000"/>
                </a:prstClr>
              </a:solidFill>
              <a:latin typeface="Palatino Linotype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  <a:latin typeface="Palatino Linotype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  <a:latin typeface="Palatino Linotyp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5809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f960531@yandex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07504" y="188979"/>
            <a:ext cx="8893098" cy="1371660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7947" y="215875"/>
            <a:ext cx="9144000" cy="1317868"/>
          </a:xfrm>
        </p:spPr>
        <p:txBody>
          <a:bodyPr>
            <a:noAutofit/>
          </a:bodyPr>
          <a:lstStyle/>
          <a:p>
            <a:r>
              <a:rPr lang="ru-RU" sz="2400" b="1" dirty="0"/>
              <a:t>Государственное общеобразовательное учреждение Ярославской области «Средняя школа  «Провинциальный колледж»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189" y="1700808"/>
            <a:ext cx="6181725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6297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1920" y="4941168"/>
            <a:ext cx="4402832" cy="8618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= 4,55</a:t>
            </a:r>
          </a:p>
        </p:txBody>
      </p:sp>
      <p:pic>
        <p:nvPicPr>
          <p:cNvPr id="4098" name="Picture 2" descr="\\s-procol\Завучи\учебники\Фомичева\прием в колледж\2024-2025\презентации на сайт\100002636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59" r="35626" b="8834"/>
          <a:stretch/>
        </p:blipFill>
        <p:spPr bwMode="auto">
          <a:xfrm>
            <a:off x="139096" y="1700808"/>
            <a:ext cx="2575529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7" y="1700808"/>
            <a:ext cx="6143183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04427" y="116632"/>
            <a:ext cx="8893098" cy="1296144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36176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466850" fontAlgn="base">
              <a:lnSpc>
                <a:spcPct val="90000"/>
              </a:lnSpc>
              <a:spcAft>
                <a:spcPct val="35000"/>
              </a:spcAft>
            </a:pPr>
            <a:r>
              <a:rPr lang="ru-RU" sz="2800" b="1" dirty="0">
                <a:latin typeface="+mn-lt"/>
                <a:ea typeface="+mn-ea"/>
                <a:cs typeface="+mn-cs"/>
              </a:rPr>
              <a:t>Средний балл аттестата</a:t>
            </a:r>
          </a:p>
        </p:txBody>
      </p:sp>
    </p:spTree>
    <p:extLst>
      <p:ext uri="{BB962C8B-B14F-4D97-AF65-F5344CB8AC3E}">
        <p14:creationId xmlns:p14="http://schemas.microsoft.com/office/powerpoint/2010/main" val="1704501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4427" y="22860"/>
            <a:ext cx="8893098" cy="1440160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176" y="171440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b="1" dirty="0"/>
              <a:t>Коэффициенты для среднего балла аттестата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0" y="2492896"/>
            <a:ext cx="8821686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6990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232" y="-180338"/>
            <a:ext cx="8229600" cy="1143000"/>
          </a:xfrm>
        </p:spPr>
        <p:txBody>
          <a:bodyPr>
            <a:normAutofit/>
          </a:bodyPr>
          <a:lstStyle/>
          <a:p>
            <a:pPr defTabSz="1466850" fontAlgn="base">
              <a:lnSpc>
                <a:spcPct val="90000"/>
              </a:lnSpc>
              <a:spcAft>
                <a:spcPct val="35000"/>
              </a:spcAft>
            </a:pPr>
            <a:r>
              <a:rPr lang="ru-RU" b="1" dirty="0">
                <a:latin typeface="+mn-lt"/>
                <a:ea typeface="+mn-ea"/>
                <a:cs typeface="+mn-cs"/>
              </a:rPr>
              <a:t>Прием в школу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4427" y="116632"/>
            <a:ext cx="8893098" cy="1296144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70301" y="193204"/>
            <a:ext cx="856134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466850" fontAlgn="base">
              <a:lnSpc>
                <a:spcPct val="90000"/>
              </a:lnSpc>
              <a:spcAft>
                <a:spcPct val="35000"/>
              </a:spcAft>
            </a:pPr>
            <a:r>
              <a:rPr lang="ru-RU" sz="2800" b="1" dirty="0">
                <a:latin typeface="+mn-lt"/>
                <a:ea typeface="+mn-ea"/>
                <a:cs typeface="+mn-cs"/>
              </a:rPr>
              <a:t>Приведение среднего балла аттестата </a:t>
            </a:r>
          </a:p>
          <a:p>
            <a:pPr defTabSz="1466850" fontAlgn="base">
              <a:lnSpc>
                <a:spcPct val="90000"/>
              </a:lnSpc>
              <a:spcAft>
                <a:spcPct val="35000"/>
              </a:spcAft>
            </a:pPr>
            <a:r>
              <a:rPr lang="ru-RU" sz="2800" b="1" dirty="0">
                <a:latin typeface="+mn-lt"/>
                <a:ea typeface="+mn-ea"/>
                <a:cs typeface="+mn-cs"/>
              </a:rPr>
              <a:t>к 100-балльной шкале для рейтинга  (пример)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585586"/>
              </p:ext>
            </p:extLst>
          </p:nvPr>
        </p:nvGraphicFramePr>
        <p:xfrm>
          <a:off x="718033" y="2060848"/>
          <a:ext cx="7665885" cy="2433870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25953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741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561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</a:rPr>
                        <a:t>средний балл аттестата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</a:rPr>
                        <a:t>коэффициент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</a:rPr>
                        <a:t>балл для рейтинга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4,55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20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91,00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81159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47" y="1484784"/>
            <a:ext cx="9003458" cy="4464496"/>
          </a:xfrm>
        </p:spPr>
        <p:txBody>
          <a:bodyPr>
            <a:normAutofit fontScale="85000" lnSpcReduction="20000"/>
          </a:bodyPr>
          <a:lstStyle/>
          <a:p>
            <a:pPr marL="0" indent="449263" algn="just">
              <a:buNone/>
            </a:pPr>
            <a:r>
              <a:rPr lang="ru-RU" sz="2800" b="1" dirty="0">
                <a:solidFill>
                  <a:srgbClr val="002060"/>
                </a:solidFill>
              </a:rPr>
              <a:t>Рейтинговые таблицы выставляются на сайте школы (по классам). </a:t>
            </a:r>
          </a:p>
          <a:p>
            <a:pPr marL="0" indent="449263" algn="just">
              <a:buNone/>
            </a:pPr>
            <a:r>
              <a:rPr lang="ru-RU" sz="2800" b="1" dirty="0">
                <a:solidFill>
                  <a:srgbClr val="002060"/>
                </a:solidFill>
              </a:rPr>
              <a:t>Вместо ФИО ребенка стоит номер заявления на участие в индивидуальном отборе. </a:t>
            </a:r>
          </a:p>
          <a:p>
            <a:pPr marL="0" indent="449263" algn="just"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Например:</a:t>
            </a:r>
          </a:p>
          <a:p>
            <a:pPr marL="0" indent="449263" algn="just"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118 – подано заявление на один профиль;</a:t>
            </a:r>
            <a:endParaRPr lang="ru-RU" sz="2800" dirty="0">
              <a:solidFill>
                <a:srgbClr val="002060"/>
              </a:solidFill>
            </a:endParaRPr>
          </a:p>
          <a:p>
            <a:pPr marL="0" indent="449263" algn="just"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118И,  118Э – подано заявление на два профиля.</a:t>
            </a:r>
            <a:endParaRPr lang="ru-RU" sz="2800" dirty="0">
              <a:solidFill>
                <a:srgbClr val="002060"/>
              </a:solidFill>
            </a:endParaRPr>
          </a:p>
          <a:p>
            <a:pPr marL="0" indent="449263" algn="just">
              <a:buNone/>
            </a:pPr>
            <a:endParaRPr lang="ru-RU" sz="2800" b="1" dirty="0">
              <a:solidFill>
                <a:srgbClr val="002060"/>
              </a:solidFill>
            </a:endParaRPr>
          </a:p>
          <a:p>
            <a:pPr marL="0" indent="449263" algn="just">
              <a:buNone/>
            </a:pPr>
            <a:r>
              <a:rPr lang="ru-RU" sz="2800" b="1" dirty="0">
                <a:solidFill>
                  <a:srgbClr val="002060"/>
                </a:solidFill>
              </a:rPr>
              <a:t>Для тех, кто попал в первые 28 позиций, указывается время принесения документов на зачисление.</a:t>
            </a:r>
          </a:p>
          <a:p>
            <a:pPr marL="0" indent="449263" algn="just">
              <a:buNone/>
            </a:pPr>
            <a:r>
              <a:rPr lang="ru-RU" sz="2800" b="1" dirty="0">
                <a:solidFill>
                  <a:srgbClr val="002060"/>
                </a:solidFill>
              </a:rPr>
              <a:t>Движение рейтинга происходит ежедневно в рабочие дни, рейтинговые таблицы на сайте обновляются.</a:t>
            </a:r>
          </a:p>
          <a:p>
            <a:pPr marL="0" indent="449263">
              <a:buNone/>
            </a:pP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4427" y="22860"/>
            <a:ext cx="8893098" cy="1029876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36176" y="-3370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466850" fontAlgn="base">
              <a:lnSpc>
                <a:spcPct val="90000"/>
              </a:lnSpc>
              <a:spcAft>
                <a:spcPct val="35000"/>
              </a:spcAft>
            </a:pPr>
            <a:r>
              <a:rPr lang="ru-RU" sz="3600" b="1" dirty="0">
                <a:latin typeface="+mn-lt"/>
                <a:ea typeface="+mn-ea"/>
                <a:cs typeface="+mn-cs"/>
              </a:rPr>
              <a:t>Рейтинг</a:t>
            </a:r>
          </a:p>
        </p:txBody>
      </p:sp>
    </p:spTree>
    <p:extLst>
      <p:ext uri="{BB962C8B-B14F-4D97-AF65-F5344CB8AC3E}">
        <p14:creationId xmlns:p14="http://schemas.microsoft.com/office/powerpoint/2010/main" val="34971912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04427" y="22860"/>
            <a:ext cx="8893098" cy="1440160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Пример рейтинга (технологический профиль)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0"/>
          <a:stretch/>
        </p:blipFill>
        <p:spPr bwMode="auto">
          <a:xfrm>
            <a:off x="0" y="2060013"/>
            <a:ext cx="9144000" cy="3265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3892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04427" y="22860"/>
            <a:ext cx="8893098" cy="1440160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Пример рейтинга (технологический профиль)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651" y="2039494"/>
            <a:ext cx="9104973" cy="3117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4320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700808"/>
            <a:ext cx="8229600" cy="1143000"/>
          </a:xfrm>
        </p:spPr>
        <p:txBody>
          <a:bodyPr>
            <a:normAutofit fontScale="90000"/>
          </a:bodyPr>
          <a:lstStyle/>
          <a:p>
            <a:pPr defTabSz="1466850" fontAlgn="base">
              <a:lnSpc>
                <a:spcPct val="90000"/>
              </a:lnSpc>
              <a:spcAft>
                <a:spcPct val="35000"/>
              </a:spcAft>
            </a:pPr>
            <a:r>
              <a:rPr lang="ru-RU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Разъяснения по составлению рейтинговых списков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47936" y="3861048"/>
            <a:ext cx="8229600" cy="150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ru-RU" b="1" dirty="0">
                <a:solidFill>
                  <a:srgbClr val="002060"/>
                </a:solidFill>
              </a:rPr>
              <a:t>Фомичева Анна Николаевна,</a:t>
            </a:r>
          </a:p>
          <a:p>
            <a:pPr>
              <a:lnSpc>
                <a:spcPct val="120000"/>
              </a:lnSpc>
            </a:pPr>
            <a:r>
              <a:rPr lang="ru-RU" b="1" dirty="0">
                <a:solidFill>
                  <a:srgbClr val="002060"/>
                </a:solidFill>
              </a:rPr>
              <a:t> заместитель директора по УР</a:t>
            </a:r>
          </a:p>
          <a:p>
            <a:pPr>
              <a:lnSpc>
                <a:spcPct val="120000"/>
              </a:lnSpc>
            </a:pPr>
            <a:r>
              <a:rPr lang="ru-RU" b="1" dirty="0">
                <a:solidFill>
                  <a:srgbClr val="002060"/>
                </a:solidFill>
              </a:rPr>
              <a:t>т. 21-23-85</a:t>
            </a:r>
          </a:p>
          <a:p>
            <a:pPr>
              <a:lnSpc>
                <a:spcPct val="120000"/>
              </a:lnSpc>
            </a:pPr>
            <a:r>
              <a:rPr lang="en-US" b="1" dirty="0">
                <a:solidFill>
                  <a:srgbClr val="002060"/>
                </a:solidFill>
                <a:hlinkClick r:id="rId2"/>
              </a:rPr>
              <a:t>sim40eon@yandex.ru</a:t>
            </a:r>
            <a:r>
              <a:rPr lang="en-US" b="1" dirty="0">
                <a:solidFill>
                  <a:srgbClr val="002060"/>
                </a:solidFill>
              </a:rPr>
              <a:t> – </a:t>
            </a:r>
            <a:r>
              <a:rPr lang="ru-RU" b="1" dirty="0">
                <a:solidFill>
                  <a:srgbClr val="002060"/>
                </a:solidFill>
              </a:rPr>
              <a:t>отказ или согласие на зачисление, вопросы по рейтингу</a:t>
            </a:r>
          </a:p>
        </p:txBody>
      </p:sp>
    </p:spTree>
    <p:extLst>
      <p:ext uri="{BB962C8B-B14F-4D97-AF65-F5344CB8AC3E}">
        <p14:creationId xmlns:p14="http://schemas.microsoft.com/office/powerpoint/2010/main" val="1970097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00708" y="49726"/>
            <a:ext cx="8893098" cy="1291042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626" name="Rectangle 3"/>
          <p:cNvSpPr>
            <a:spLocks noGrp="1"/>
          </p:cNvSpPr>
          <p:nvPr>
            <p:ph idx="1"/>
          </p:nvPr>
        </p:nvSpPr>
        <p:spPr>
          <a:xfrm>
            <a:off x="0" y="1700808"/>
            <a:ext cx="9171181" cy="3384376"/>
          </a:xfrm>
        </p:spPr>
        <p:txBody>
          <a:bodyPr>
            <a:noAutofit/>
          </a:bodyPr>
          <a:lstStyle/>
          <a:p>
            <a:pPr marL="177800" indent="-177800">
              <a:lnSpc>
                <a:spcPct val="200000"/>
              </a:lnSpc>
            </a:pPr>
            <a:r>
              <a:rPr lang="ru-RU" sz="2400" b="1" dirty="0">
                <a:solidFill>
                  <a:srgbClr val="002060"/>
                </a:solidFill>
              </a:rPr>
              <a:t>Гуманитарный (гуманитарный класс  и социально-гуманитарный класс) </a:t>
            </a:r>
          </a:p>
          <a:p>
            <a:pPr marL="177800" indent="-177800">
              <a:lnSpc>
                <a:spcPct val="200000"/>
              </a:lnSpc>
            </a:pPr>
            <a:r>
              <a:rPr lang="ru-RU" sz="2400" b="1" dirty="0">
                <a:solidFill>
                  <a:srgbClr val="002060"/>
                </a:solidFill>
              </a:rPr>
              <a:t>Технологический (информационно-технологический класс, инженерный класс)</a:t>
            </a:r>
          </a:p>
          <a:p>
            <a:pPr marL="177800" indent="-177800" eaLnBrk="1" hangingPunct="1">
              <a:lnSpc>
                <a:spcPct val="200000"/>
              </a:lnSpc>
            </a:pPr>
            <a:r>
              <a:rPr lang="ru-RU" sz="2400" b="1" dirty="0">
                <a:solidFill>
                  <a:srgbClr val="002060"/>
                </a:solidFill>
              </a:rPr>
              <a:t>Естественнонаучный (естественнонаучный класс)</a:t>
            </a:r>
          </a:p>
          <a:p>
            <a:pPr marL="177800" indent="-177800" eaLnBrk="1" hangingPunct="1">
              <a:lnSpc>
                <a:spcPct val="200000"/>
              </a:lnSpc>
            </a:pPr>
            <a:r>
              <a:rPr lang="ru-RU" sz="2400" b="1" dirty="0">
                <a:solidFill>
                  <a:srgbClr val="002060"/>
                </a:solidFill>
              </a:rPr>
              <a:t>Социально-экономический  (экономический класс)</a:t>
            </a:r>
          </a:p>
        </p:txBody>
      </p:sp>
      <p:sp>
        <p:nvSpPr>
          <p:cNvPr id="26630" name="Заголовок 1"/>
          <p:cNvSpPr>
            <a:spLocks/>
          </p:cNvSpPr>
          <p:nvPr/>
        </p:nvSpPr>
        <p:spPr bwMode="auto">
          <a:xfrm>
            <a:off x="432457" y="195755"/>
            <a:ext cx="8229600" cy="856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 dirty="0">
                <a:latin typeface="+mn-lt"/>
                <a:cs typeface="+mn-cs"/>
              </a:rPr>
              <a:t>Профили обучения</a:t>
            </a:r>
          </a:p>
        </p:txBody>
      </p:sp>
    </p:spTree>
    <p:extLst>
      <p:ext uri="{BB962C8B-B14F-4D97-AF65-F5344CB8AC3E}">
        <p14:creationId xmlns:p14="http://schemas.microsoft.com/office/powerpoint/2010/main" val="2780078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07504" y="620688"/>
            <a:ext cx="8963025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Для составления рейтинга учитываются:</a:t>
            </a:r>
            <a:endParaRPr lang="en-US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 средний балл аттестата об основном общем образовании </a:t>
            </a:r>
            <a:r>
              <a:rPr lang="ru-RU" sz="2000" dirty="0">
                <a:solidFill>
                  <a:srgbClr val="002060"/>
                </a:solidFill>
              </a:rPr>
              <a:t>(</a:t>
            </a:r>
            <a:r>
              <a:rPr lang="ru-RU" sz="2400" dirty="0">
                <a:solidFill>
                  <a:srgbClr val="002060"/>
                </a:solidFill>
              </a:rPr>
              <a:t>умножается на коэффициент, устанавливаемый МО ЯО); </a:t>
            </a:r>
            <a:endParaRPr lang="en-US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pPr lvl="0"/>
            <a:r>
              <a:rPr lang="ru-RU" dirty="0">
                <a:solidFill>
                  <a:srgbClr val="002060"/>
                </a:solidFill>
              </a:rPr>
              <a:t>баллы за ОГЭ по двум предметам в соответствии с профилем обучения: один – обязательный, один – по выбору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alatino Linotype"/>
                <a:ea typeface="+mn-ea"/>
                <a:cs typeface="+mn-cs"/>
              </a:rPr>
              <a:t>(умножается на коэффициент, устанавливаемый МО ЯО)</a:t>
            </a:r>
            <a:r>
              <a:rPr lang="ru-RU" sz="3600" dirty="0">
                <a:solidFill>
                  <a:srgbClr val="002060"/>
                </a:solidFill>
              </a:rPr>
              <a:t>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471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04427" y="116632"/>
            <a:ext cx="8893098" cy="1008112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176" y="202332"/>
            <a:ext cx="8229600" cy="836712"/>
          </a:xfrm>
        </p:spPr>
        <p:txBody>
          <a:bodyPr>
            <a:normAutofit fontScale="90000"/>
          </a:bodyPr>
          <a:lstStyle/>
          <a:p>
            <a:pPr defTabSz="1466850" fontAlgn="base">
              <a:lnSpc>
                <a:spcPct val="90000"/>
              </a:lnSpc>
              <a:spcAft>
                <a:spcPct val="35000"/>
              </a:spcAft>
            </a:pPr>
            <a:r>
              <a:rPr lang="ru-RU" sz="3200" b="1" dirty="0"/>
              <a:t>Перечень</a:t>
            </a:r>
            <a:r>
              <a:rPr lang="en-US" sz="3200" b="1" dirty="0"/>
              <a:t> </a:t>
            </a:r>
            <a:r>
              <a:rPr lang="ru-RU" sz="3200" b="1" dirty="0"/>
              <a:t>предметов ОГЭ для составления рейтинга в зависимости от профиля</a:t>
            </a:r>
            <a:endParaRPr lang="ru-RU" sz="3200" b="1" dirty="0"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257" y="1243091"/>
            <a:ext cx="7535437" cy="5562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38538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436176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466850" fontAlgn="base">
              <a:lnSpc>
                <a:spcPct val="90000"/>
              </a:lnSpc>
              <a:spcAft>
                <a:spcPct val="35000"/>
              </a:spcAft>
            </a:pPr>
            <a:endParaRPr lang="ru-RU" sz="2800" b="1" dirty="0">
              <a:latin typeface="+mn-lt"/>
              <a:ea typeface="+mn-ea"/>
              <a:cs typeface="+mn-cs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6" y="404664"/>
            <a:ext cx="8323760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28249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04427" y="22860"/>
            <a:ext cx="8893098" cy="1440160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0960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/>
              <a:t>Коэффициенты </a:t>
            </a:r>
            <a:r>
              <a:rPr lang="ru-RU" sz="2400" dirty="0"/>
              <a:t>по каждому учебному предмету, применяемые в 2026 году для приведения результатов ОГЭ к балльной системе</a:t>
            </a:r>
            <a:endParaRPr lang="ru-RU" sz="24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0160"/>
            <a:ext cx="8515672" cy="5091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8038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232" y="-180338"/>
            <a:ext cx="8229600" cy="1143000"/>
          </a:xfrm>
        </p:spPr>
        <p:txBody>
          <a:bodyPr>
            <a:normAutofit/>
          </a:bodyPr>
          <a:lstStyle/>
          <a:p>
            <a:pPr defTabSz="1466850" fontAlgn="base">
              <a:lnSpc>
                <a:spcPct val="90000"/>
              </a:lnSpc>
              <a:spcAft>
                <a:spcPct val="35000"/>
              </a:spcAft>
            </a:pPr>
            <a:r>
              <a:rPr lang="ru-RU" b="1" dirty="0">
                <a:latin typeface="+mn-lt"/>
                <a:ea typeface="+mn-ea"/>
                <a:cs typeface="+mn-cs"/>
              </a:rPr>
              <a:t>Прием в школу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4427" y="116632"/>
            <a:ext cx="8893098" cy="1296144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36176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466850" fontAlgn="base">
              <a:lnSpc>
                <a:spcPct val="90000"/>
              </a:lnSpc>
              <a:spcAft>
                <a:spcPct val="35000"/>
              </a:spcAft>
            </a:pPr>
            <a:r>
              <a:rPr lang="ru-RU" sz="2800" b="1" dirty="0">
                <a:latin typeface="+mn-lt"/>
                <a:ea typeface="+mn-ea"/>
                <a:cs typeface="+mn-cs"/>
              </a:rPr>
              <a:t>Приведение баллов ОГЭ к 100-балльной шкале </a:t>
            </a:r>
            <a:r>
              <a:rPr lang="ru-RU" sz="2800" b="1">
                <a:latin typeface="+mn-lt"/>
                <a:ea typeface="+mn-ea"/>
                <a:cs typeface="+mn-cs"/>
              </a:rPr>
              <a:t>для рейтинга</a:t>
            </a:r>
            <a:endParaRPr lang="ru-RU" sz="2800" b="1" dirty="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9349717"/>
              </p:ext>
            </p:extLst>
          </p:nvPr>
        </p:nvGraphicFramePr>
        <p:xfrm>
          <a:off x="248752" y="1772816"/>
          <a:ext cx="8604448" cy="4241927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8932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787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727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5973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06048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предмет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максимальный первичный балл ОГЭ 2025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коэффициент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максимальный балл для рейтинга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3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русский язык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37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2,7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100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3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математика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31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3,23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100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3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обществознание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37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2,7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100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3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история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37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2,7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100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3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литература</a:t>
                      </a:r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2,5</a:t>
                      </a:r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53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информатика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21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4,76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100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3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физика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39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2,56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100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3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биология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47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2,13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100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3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химия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38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2,63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100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49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32656"/>
            <a:ext cx="9111346" cy="5472608"/>
          </a:xfrm>
        </p:spPr>
        <p:txBody>
          <a:bodyPr>
            <a:normAutofit fontScale="77500" lnSpcReduction="20000"/>
          </a:bodyPr>
          <a:lstStyle/>
          <a:p>
            <a:pPr marL="0" indent="0" algn="ctr" hangingPunct="0">
              <a:buNone/>
            </a:pPr>
            <a:r>
              <a:rPr lang="ru-RU" sz="2800" b="1" dirty="0">
                <a:solidFill>
                  <a:srgbClr val="002060"/>
                </a:solidFill>
              </a:rPr>
              <a:t>Пояснение</a:t>
            </a:r>
          </a:p>
          <a:p>
            <a:pPr marL="0" indent="0" algn="ctr" hangingPunct="0">
              <a:buNone/>
            </a:pPr>
            <a:r>
              <a:rPr lang="ru-RU" sz="2800" b="1" dirty="0">
                <a:solidFill>
                  <a:srgbClr val="002060"/>
                </a:solidFill>
              </a:rPr>
              <a:t>к приказу министерства образования Ярославской области</a:t>
            </a:r>
          </a:p>
          <a:p>
            <a:pPr marL="0" indent="0" algn="ctr" hangingPunct="0">
              <a:buNone/>
            </a:pPr>
            <a:r>
              <a:rPr lang="ru-RU" sz="2800" b="1" dirty="0">
                <a:solidFill>
                  <a:srgbClr val="002060"/>
                </a:solidFill>
              </a:rPr>
              <a:t>«Об утверждении коэффициентов, применяемых в 2025 году при составлении рейтинга участников индивидуального отбора при получении среднего общего образования»:</a:t>
            </a:r>
          </a:p>
          <a:p>
            <a:pPr marL="0" indent="0">
              <a:buNone/>
            </a:pPr>
            <a:endParaRPr lang="ru-RU" sz="28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28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2800" dirty="0">
              <a:solidFill>
                <a:srgbClr val="002060"/>
              </a:solidFill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ru-RU" sz="2800" dirty="0">
                <a:solidFill>
                  <a:srgbClr val="002060"/>
                </a:solidFill>
              </a:rPr>
              <a:t>Приведение </a:t>
            </a:r>
            <a:r>
              <a:rPr lang="ru-RU" sz="2800" b="1" dirty="0">
                <a:solidFill>
                  <a:srgbClr val="002060"/>
                </a:solidFill>
              </a:rPr>
              <a:t>результатов ГИА </a:t>
            </a:r>
            <a:r>
              <a:rPr lang="ru-RU" sz="2800" dirty="0">
                <a:solidFill>
                  <a:srgbClr val="002060"/>
                </a:solidFill>
              </a:rPr>
              <a:t>и </a:t>
            </a:r>
            <a:r>
              <a:rPr lang="ru-RU" sz="2800" b="1" dirty="0">
                <a:solidFill>
                  <a:srgbClr val="002060"/>
                </a:solidFill>
              </a:rPr>
              <a:t>среднего балла аттестата к единой шкале </a:t>
            </a:r>
            <a:r>
              <a:rPr lang="ru-RU" sz="2800" dirty="0">
                <a:solidFill>
                  <a:srgbClr val="002060"/>
                </a:solidFill>
              </a:rPr>
              <a:t>осуществляется умножением на соответствующий коэффициент с последующим </a:t>
            </a:r>
            <a:r>
              <a:rPr lang="ru-RU" sz="2800" b="1" u="sng" dirty="0">
                <a:solidFill>
                  <a:srgbClr val="002060"/>
                </a:solidFill>
              </a:rPr>
              <a:t>округлением до сотых (два знака после запятой).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95411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4463</TotalTime>
  <Words>380</Words>
  <Application>Microsoft Office PowerPoint</Application>
  <PresentationFormat>Экран (4:3)</PresentationFormat>
  <Paragraphs>90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Государственное общеобразовательное учреждение Ярославской области «Средняя школа  «Провинциальный колледж»</vt:lpstr>
      <vt:lpstr>Разъяснения по составлению рейтинговых списков</vt:lpstr>
      <vt:lpstr>Презентация PowerPoint</vt:lpstr>
      <vt:lpstr>Презентация PowerPoint</vt:lpstr>
      <vt:lpstr>Перечень предметов ОГЭ для составления рейтинга в зависимости от профиля</vt:lpstr>
      <vt:lpstr>Презентация PowerPoint</vt:lpstr>
      <vt:lpstr>Презентация PowerPoint</vt:lpstr>
      <vt:lpstr>Прием в школу</vt:lpstr>
      <vt:lpstr>Презентация PowerPoint</vt:lpstr>
      <vt:lpstr>Презентация PowerPoint</vt:lpstr>
      <vt:lpstr>Коэффициенты для среднего балла аттестата</vt:lpstr>
      <vt:lpstr>Прием в школу</vt:lpstr>
      <vt:lpstr>Презентация PowerPoint</vt:lpstr>
      <vt:lpstr>Пример рейтинга (технологический профиль)</vt:lpstr>
      <vt:lpstr>Пример рейтинга (технологический профиль)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Фомичева</dc:creator>
  <cp:lastModifiedBy>Учитель</cp:lastModifiedBy>
  <cp:revision>211</cp:revision>
  <cp:lastPrinted>2019-06-27T13:32:44Z</cp:lastPrinted>
  <dcterms:created xsi:type="dcterms:W3CDTF">2014-08-27T02:18:35Z</dcterms:created>
  <dcterms:modified xsi:type="dcterms:W3CDTF">2026-06-08T09:24:25Z</dcterms:modified>
</cp:coreProperties>
</file>