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0" r:id="rId1"/>
  </p:sldMasterIdLst>
  <p:notesMasterIdLst>
    <p:notesMasterId r:id="rId11"/>
  </p:notesMasterIdLst>
  <p:sldIdLst>
    <p:sldId id="371" r:id="rId2"/>
    <p:sldId id="375" r:id="rId3"/>
    <p:sldId id="376" r:id="rId4"/>
    <p:sldId id="377" r:id="rId5"/>
    <p:sldId id="382" r:id="rId6"/>
    <p:sldId id="380" r:id="rId7"/>
    <p:sldId id="381" r:id="rId8"/>
    <p:sldId id="383" r:id="rId9"/>
    <p:sldId id="38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853D"/>
    <a:srgbClr val="B494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955" autoAdjust="0"/>
    <p:restoredTop sz="83159" autoAdjust="0"/>
  </p:normalViewPr>
  <p:slideViewPr>
    <p:cSldViewPr snapToGrid="0">
      <p:cViewPr>
        <p:scale>
          <a:sx n="75" d="100"/>
          <a:sy n="75" d="100"/>
        </p:scale>
        <p:origin x="-72" y="-4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9F9796-FA8B-4837-87D1-BF642542B45E}" type="datetimeFigureOut">
              <a:rPr lang="ru-RU" smtClean="0"/>
              <a:pPr/>
              <a:t>чт 09.04.26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11227-A499-4BEB-9DA8-22D10BCDF5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068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11227-A499-4BEB-9DA8-22D10BCDF59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996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4/9/2026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369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4/9/2026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833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4/9/2026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562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4/9/2026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070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4/9/2026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021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4/9/2026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377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4/9/2026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949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4/9/2026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83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4/9/2026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132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4/9/2026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530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4/9/2026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012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80000" sy="69000" flip="none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4/9/2026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68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53312" y="950977"/>
            <a:ext cx="95280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2637155" algn="ctr"/>
                <a:tab pos="5274310" algn="r"/>
                <a:tab pos="449580" algn="l"/>
                <a:tab pos="2637155" algn="ctr"/>
                <a:tab pos="5274310" algn="r"/>
              </a:tabLst>
            </a:pPr>
            <a:r>
              <a:rPr lang="ru-RU" sz="5400" b="1" dirty="0" smtClean="0">
                <a:latin typeface="Times New Roman"/>
                <a:ea typeface="Times New Roman"/>
              </a:rPr>
              <a:t>пятидневные учебные сборы</a:t>
            </a:r>
            <a:endParaRPr lang="ru-RU" sz="48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  <a:tabLst>
                <a:tab pos="2637155" algn="ctr"/>
                <a:tab pos="5274310" algn="r"/>
                <a:tab pos="449580" algn="l"/>
                <a:tab pos="2637155" algn="ctr"/>
                <a:tab pos="5274310" algn="r"/>
              </a:tabLst>
            </a:pPr>
            <a:r>
              <a:rPr lang="ru-RU" sz="5400" b="1" dirty="0">
                <a:latin typeface="Times New Roman"/>
                <a:ea typeface="Times New Roman"/>
              </a:rPr>
              <a:t>с обучающимися 10-х классов</a:t>
            </a:r>
            <a:endParaRPr lang="ru-RU" sz="4800" b="1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4216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7078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base"/>
            <a:r>
              <a:rPr lang="ru-RU" sz="2800" dirty="0" smtClean="0">
                <a:solidFill>
                  <a:srgbClr val="000000"/>
                </a:solidFill>
                <a:latin typeface="PT Serif"/>
              </a:rPr>
              <a:t>33. Обучение </a:t>
            </a:r>
            <a:r>
              <a:rPr lang="ru-RU" sz="2800" dirty="0">
                <a:solidFill>
                  <a:srgbClr val="000000"/>
                </a:solidFill>
                <a:latin typeface="PT Serif"/>
              </a:rPr>
              <a:t>граждан начальным знаниям в области обороны и их подготовка по основам военной службы предусматривают проведение ежегодных учебных сборов. </a:t>
            </a:r>
            <a:r>
              <a:rPr lang="ru-RU" sz="2800" u="sng" dirty="0">
                <a:solidFill>
                  <a:srgbClr val="000000"/>
                </a:solidFill>
                <a:latin typeface="PT Serif"/>
              </a:rPr>
              <a:t>К участию в учебных сборах привлекаются все граждане, обучающиеся в образовательных учреждениях </a:t>
            </a:r>
            <a:r>
              <a:rPr lang="ru-RU" sz="2800" dirty="0">
                <a:solidFill>
                  <a:srgbClr val="000000"/>
                </a:solidFill>
                <a:latin typeface="PT Serif"/>
              </a:rPr>
              <a:t>и в учебных пунктах, </a:t>
            </a:r>
            <a:r>
              <a:rPr lang="ru-RU" sz="2800" b="1" u="sng" dirty="0">
                <a:solidFill>
                  <a:srgbClr val="000000"/>
                </a:solidFill>
                <a:latin typeface="PT Serif"/>
              </a:rPr>
              <a:t>за исключением имеющих освобождение от занятий по состоянию здоровья.</a:t>
            </a:r>
          </a:p>
          <a:p>
            <a:pPr indent="457200" algn="just" fontAlgn="base"/>
            <a:r>
              <a:rPr lang="ru-RU" sz="2800" dirty="0" smtClean="0">
                <a:solidFill>
                  <a:srgbClr val="000000"/>
                </a:solidFill>
                <a:latin typeface="PT Serif"/>
              </a:rPr>
              <a:t>35. </a:t>
            </a:r>
            <a:r>
              <a:rPr lang="ru-RU" sz="2800" u="sng" dirty="0" smtClean="0">
                <a:solidFill>
                  <a:srgbClr val="000000"/>
                </a:solidFill>
                <a:latin typeface="PT Serif"/>
              </a:rPr>
              <a:t>Продолжительность </a:t>
            </a:r>
            <a:r>
              <a:rPr lang="ru-RU" sz="2800" u="sng" dirty="0">
                <a:solidFill>
                  <a:srgbClr val="000000"/>
                </a:solidFill>
                <a:latin typeface="PT Serif"/>
              </a:rPr>
              <a:t>учебных сборов - 5 дней (35 учебных часов). </a:t>
            </a:r>
            <a:r>
              <a:rPr lang="ru-RU" sz="2800" dirty="0">
                <a:solidFill>
                  <a:srgbClr val="000000"/>
                </a:solidFill>
                <a:latin typeface="PT Serif"/>
              </a:rPr>
              <a:t>В ходе сборов изучаются: размещение и быт военнослужащих, организация караульной и внутренней служб, элементы строевой, огневой, тактической, физической и военно-медицинской подготовок, а также вопросы радиационной, химической и биологической защиты войск. В процессе учебных сборов проводятся мероприятия по военно-профессиональной ориентации</a:t>
            </a:r>
            <a:r>
              <a:rPr lang="ru-RU" sz="2800" dirty="0" smtClean="0">
                <a:solidFill>
                  <a:srgbClr val="000000"/>
                </a:solidFill>
                <a:latin typeface="PT Serif"/>
              </a:rPr>
              <a:t>.</a:t>
            </a:r>
          </a:p>
          <a:p>
            <a:pPr indent="457200" algn="just" fontAlgn="base"/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Приказ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Министерства обороны Российской Федерации и Министерства образования и науки Российской Федерации от 24 февраля 2010 г. № 96/134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Об утверждении Инструкции об организации обучения граждан Российской Федерации начальным знаниям в области обороны и их подготовки по основам военной службы в образовательных учреждениях среднего (полного) общего образования, образовательных учреждениях начального профессионального и среднего профессионального образования и учебных пунктах»</a:t>
            </a:r>
            <a:r>
              <a:rPr lang="ru-RU" dirty="0">
                <a:solidFill>
                  <a:prstClr val="black"/>
                </a:solidFill>
                <a:latin typeface="Calibri"/>
              </a:rPr>
              <a:t> </a:t>
            </a:r>
            <a:endParaRPr lang="ru-RU" b="0" i="0" dirty="0">
              <a:solidFill>
                <a:srgbClr val="000000"/>
              </a:solidFill>
              <a:effectLst/>
              <a:latin typeface="PT Serif"/>
            </a:endParaRPr>
          </a:p>
        </p:txBody>
      </p:sp>
    </p:spTree>
    <p:extLst>
      <p:ext uri="{BB962C8B-B14F-4D97-AF65-F5344CB8AC3E}">
        <p14:creationId xmlns:p14="http://schemas.microsoft.com/office/powerpoint/2010/main" val="63934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3761" y="954038"/>
            <a:ext cx="1156656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base"/>
            <a:r>
              <a:rPr lang="ru-RU" sz="2800" dirty="0">
                <a:solidFill>
                  <a:srgbClr val="000000"/>
                </a:solidFill>
                <a:latin typeface="PT Serif"/>
              </a:rPr>
              <a:t>Общая оценка граждан, обучающихся в образовательных учреждениях (учебных пунктах), заносится в классный журнал с пометкой "Учебные сборы", которая учитывается при выставлении итоговой оценки за весь курс обучения в образовательном учреждении (учебном пункте).</a:t>
            </a:r>
          </a:p>
          <a:p>
            <a:pPr indent="457200" algn="just" fontAlgn="base"/>
            <a:r>
              <a:rPr lang="ru-RU" sz="2800" dirty="0">
                <a:solidFill>
                  <a:srgbClr val="000000"/>
                </a:solidFill>
                <a:latin typeface="PT Serif"/>
              </a:rPr>
              <a:t>Гражданам, уклонившимся от учебных сборов, выставляется неудовлетворительная оценка за сборы.</a:t>
            </a:r>
            <a:endParaRPr lang="ru-RU" sz="2800" b="0" i="0" dirty="0">
              <a:solidFill>
                <a:srgbClr val="000000"/>
              </a:solidFill>
              <a:effectLst/>
              <a:latin typeface="PT Serif"/>
            </a:endParaRPr>
          </a:p>
        </p:txBody>
      </p:sp>
    </p:spTree>
    <p:extLst>
      <p:ext uri="{BB962C8B-B14F-4D97-AF65-F5344CB8AC3E}">
        <p14:creationId xmlns:p14="http://schemas.microsoft.com/office/powerpoint/2010/main" val="70272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115366"/>
            <a:ext cx="3798277" cy="4765171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Сборы проходят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на базе </a:t>
            </a:r>
            <a:br>
              <a:rPr lang="ru-RU" sz="3200" b="1" dirty="0" smtClean="0"/>
            </a:br>
            <a:r>
              <a:rPr lang="ru-RU" sz="2800" dirty="0" smtClean="0"/>
              <a:t>регионального учебно-методического </a:t>
            </a:r>
            <a:r>
              <a:rPr lang="ru-RU" sz="2800" b="1" dirty="0" smtClean="0"/>
              <a:t>центра </a:t>
            </a:r>
            <a:r>
              <a:rPr lang="ru-RU" sz="2800" dirty="0" smtClean="0"/>
              <a:t>военно-патриотического воспитания молодежи «</a:t>
            </a:r>
            <a:r>
              <a:rPr lang="ru-RU" sz="3200" b="1" dirty="0" smtClean="0"/>
              <a:t>Авангард» </a:t>
            </a:r>
            <a:br>
              <a:rPr lang="ru-RU" sz="3200" b="1" dirty="0" smtClean="0"/>
            </a:br>
            <a:r>
              <a:rPr lang="ru-RU" sz="3200" b="1" dirty="0" smtClean="0"/>
              <a:t>Адрес: </a:t>
            </a:r>
            <a:r>
              <a:rPr lang="ru-RU" sz="2800" dirty="0"/>
              <a:t>152101 Ярославская обл., Ростовский </a:t>
            </a:r>
            <a:r>
              <a:rPr lang="ru-RU" sz="2800" dirty="0" smtClean="0"/>
              <a:t>район, </a:t>
            </a:r>
            <a:br>
              <a:rPr lang="ru-RU" sz="2800" dirty="0" smtClean="0"/>
            </a:br>
            <a:r>
              <a:rPr lang="ru-RU" sz="2800" dirty="0" smtClean="0"/>
              <a:t>п. Семибратово</a:t>
            </a:r>
            <a:r>
              <a:rPr lang="ru-RU" sz="2800" dirty="0"/>
              <a:t>,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ул</a:t>
            </a:r>
            <a:r>
              <a:rPr lang="ru-RU" sz="2800" dirty="0"/>
              <a:t>. </a:t>
            </a:r>
            <a:r>
              <a:rPr lang="ru-RU" sz="2800" dirty="0" err="1"/>
              <a:t>Красноборская</a:t>
            </a:r>
            <a:r>
              <a:rPr lang="ru-RU" sz="2800" dirty="0"/>
              <a:t>, д.3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(44 </a:t>
            </a:r>
            <a:r>
              <a:rPr lang="ru-RU" sz="2800" dirty="0"/>
              <a:t>км от г. Ярославль</a:t>
            </a:r>
            <a:r>
              <a:rPr lang="ru-RU" sz="2800" dirty="0" smtClean="0"/>
              <a:t>)</a:t>
            </a:r>
            <a:endParaRPr lang="ru-RU" sz="32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1122" y="177023"/>
            <a:ext cx="8740877" cy="6184448"/>
          </a:xfrm>
        </p:spPr>
      </p:pic>
    </p:spTree>
    <p:extLst>
      <p:ext uri="{BB962C8B-B14F-4D97-AF65-F5344CB8AC3E}">
        <p14:creationId xmlns:p14="http://schemas.microsoft.com/office/powerpoint/2010/main" val="410902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" y="302359"/>
            <a:ext cx="11918730" cy="663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3025" indent="457200" algn="ctr">
              <a:spcBef>
                <a:spcPts val="600"/>
              </a:spcBef>
              <a:spcAft>
                <a:spcPts val="0"/>
              </a:spcAft>
            </a:pPr>
            <a:r>
              <a:rPr lang="ru-RU" sz="4000" b="1" u="sng" dirty="0">
                <a:latin typeface="PT Serif"/>
              </a:rPr>
              <a:t>Сроки проведения учебных сборов </a:t>
            </a:r>
            <a:endParaRPr lang="ru-RU" sz="4000" b="1" u="sng" dirty="0" smtClean="0">
              <a:latin typeface="PT Serif"/>
            </a:endParaRPr>
          </a:p>
          <a:p>
            <a:pPr marL="73025" indent="457200" algn="ctr">
              <a:spcBef>
                <a:spcPts val="600"/>
              </a:spcBef>
              <a:spcAft>
                <a:spcPts val="0"/>
              </a:spcAft>
            </a:pPr>
            <a:r>
              <a:rPr lang="ru-RU" sz="4000" b="1" u="sng" dirty="0" smtClean="0">
                <a:latin typeface="PT Serif"/>
              </a:rPr>
              <a:t> </a:t>
            </a:r>
            <a:r>
              <a:rPr lang="ru-RU" sz="4000" b="1" u="sng" dirty="0">
                <a:latin typeface="PT Serif"/>
              </a:rPr>
              <a:t>01 июня– 05 июня 2026</a:t>
            </a:r>
            <a:r>
              <a:rPr lang="ru-RU" sz="4000" b="1" dirty="0">
                <a:latin typeface="PT Serif"/>
              </a:rPr>
              <a:t/>
            </a:r>
            <a:br>
              <a:rPr lang="ru-RU" sz="4000" b="1" dirty="0">
                <a:latin typeface="PT Serif"/>
              </a:rPr>
            </a:br>
            <a:r>
              <a:rPr lang="ru-RU" sz="4000" b="1" dirty="0">
                <a:latin typeface="PT Serif"/>
              </a:rPr>
              <a:t/>
            </a:r>
            <a:br>
              <a:rPr lang="ru-RU" sz="4000" b="1" dirty="0">
                <a:latin typeface="PT Serif"/>
              </a:rPr>
            </a:br>
            <a:r>
              <a:rPr lang="ru-RU" sz="4000" b="1" u="sng" dirty="0" smtClean="0">
                <a:latin typeface="PT Serif"/>
                <a:ea typeface="Times New Roman" panose="02020603050405020304" pitchFamily="18" charset="0"/>
              </a:rPr>
              <a:t>Прибытие </a:t>
            </a:r>
            <a:r>
              <a:rPr lang="ru-RU" sz="4000" b="1" u="sng" dirty="0">
                <a:latin typeface="PT Serif"/>
                <a:ea typeface="Times New Roman" panose="02020603050405020304" pitchFamily="18" charset="0"/>
              </a:rPr>
              <a:t>в Учебный центр на сборы:</a:t>
            </a:r>
            <a:endParaRPr lang="ru-RU" sz="4000" dirty="0">
              <a:latin typeface="PT Serif"/>
              <a:ea typeface="Times New Roman" panose="02020603050405020304" pitchFamily="18" charset="0"/>
            </a:endParaRPr>
          </a:p>
          <a:p>
            <a:pPr marL="73025" indent="457200" algn="ctr">
              <a:spcBef>
                <a:spcPts val="600"/>
              </a:spcBef>
              <a:spcAft>
                <a:spcPts val="0"/>
              </a:spcAft>
              <a:tabLst>
                <a:tab pos="176530" algn="l"/>
              </a:tabLst>
            </a:pPr>
            <a:r>
              <a:rPr lang="ru-RU" sz="4000" b="1" u="sng" dirty="0">
                <a:latin typeface="PT Serif"/>
                <a:ea typeface="Times New Roman" panose="02020603050405020304" pitchFamily="18" charset="0"/>
              </a:rPr>
              <a:t>с 08.30 до 10.30. в день заезда</a:t>
            </a:r>
            <a:endParaRPr lang="ru-RU" sz="4000" dirty="0">
              <a:latin typeface="PT Serif"/>
              <a:ea typeface="Times New Roman" panose="02020603050405020304" pitchFamily="18" charset="0"/>
            </a:endParaRPr>
          </a:p>
          <a:p>
            <a:pPr marL="73025" indent="457200" algn="ctr">
              <a:spcBef>
                <a:spcPts val="600"/>
              </a:spcBef>
              <a:spcAft>
                <a:spcPts val="0"/>
              </a:spcAft>
            </a:pPr>
            <a:r>
              <a:rPr lang="ru-RU" sz="4000" b="1" u="sng" dirty="0">
                <a:latin typeface="PT Serif"/>
                <a:ea typeface="Times New Roman" panose="02020603050405020304" pitchFamily="18" charset="0"/>
              </a:rPr>
              <a:t>Убытие домой из Учебного центра:</a:t>
            </a:r>
            <a:endParaRPr lang="ru-RU" sz="4000" dirty="0">
              <a:latin typeface="PT Serif"/>
              <a:ea typeface="Times New Roman" panose="02020603050405020304" pitchFamily="18" charset="0"/>
            </a:endParaRPr>
          </a:p>
          <a:p>
            <a:pPr marL="73025" indent="457200" algn="ctr">
              <a:spcBef>
                <a:spcPts val="600"/>
              </a:spcBef>
              <a:spcAft>
                <a:spcPts val="0"/>
              </a:spcAft>
              <a:tabLst>
                <a:tab pos="176530" algn="l"/>
              </a:tabLst>
            </a:pPr>
            <a:r>
              <a:rPr lang="ru-RU" sz="4000" b="1" u="sng" dirty="0">
                <a:latin typeface="PT Serif"/>
                <a:ea typeface="Times New Roman" panose="02020603050405020304" pitchFamily="18" charset="0"/>
              </a:rPr>
              <a:t>до 14.30 в день отъезда</a:t>
            </a:r>
            <a:endParaRPr lang="ru-RU" sz="4000" dirty="0">
              <a:latin typeface="PT Serif"/>
              <a:ea typeface="Times New Roman" panose="02020603050405020304" pitchFamily="18" charset="0"/>
            </a:endParaRPr>
          </a:p>
          <a:p>
            <a:pPr marL="73025" indent="457200" algn="just">
              <a:spcBef>
                <a:spcPts val="600"/>
              </a:spcBef>
              <a:spcAft>
                <a:spcPts val="0"/>
              </a:spcAft>
            </a:pPr>
            <a:r>
              <a:rPr lang="ru-RU" sz="4000" b="1" u="sng" dirty="0">
                <a:latin typeface="PT Serif"/>
                <a:ea typeface="Times New Roman" panose="02020603050405020304" pitchFamily="18" charset="0"/>
              </a:rPr>
              <a:t>Ввоз продуктов питания и </a:t>
            </a:r>
            <a:r>
              <a:rPr lang="ru-RU" sz="4000" b="1" u="sng" dirty="0" smtClean="0">
                <a:latin typeface="PT Serif"/>
                <a:ea typeface="Times New Roman" panose="02020603050405020304" pitchFamily="18" charset="0"/>
              </a:rPr>
              <a:t>медицинских </a:t>
            </a:r>
            <a:r>
              <a:rPr lang="ru-RU" sz="4000" b="1" u="sng" dirty="0">
                <a:latin typeface="PT Serif"/>
                <a:ea typeface="Times New Roman" panose="02020603050405020304" pitchFamily="18" charset="0"/>
              </a:rPr>
              <a:t>препаратов в Учебный центр при заезде детей КАТЕГОРИЧЕСКИ </a:t>
            </a:r>
            <a:r>
              <a:rPr lang="ru-RU" sz="4000" b="1" u="sng" dirty="0" smtClean="0">
                <a:latin typeface="PT Serif"/>
                <a:ea typeface="Times New Roman" panose="02020603050405020304" pitchFamily="18" charset="0"/>
              </a:rPr>
              <a:t>ЗАПРЕЩЕН</a:t>
            </a:r>
            <a:r>
              <a:rPr lang="ru-RU" sz="4000" b="1" u="sng" dirty="0">
                <a:latin typeface="PT Serif"/>
                <a:ea typeface="Times New Roman" panose="02020603050405020304" pitchFamily="18" charset="0"/>
              </a:rPr>
              <a:t>.</a:t>
            </a:r>
            <a:endParaRPr lang="ru-RU" sz="4000" dirty="0">
              <a:effectLst/>
              <a:latin typeface="PT Serif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81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876630" y="203201"/>
            <a:ext cx="10515600" cy="876300"/>
          </a:xfrm>
        </p:spPr>
        <p:txBody>
          <a:bodyPr>
            <a:normAutofit/>
          </a:bodyPr>
          <a:lstStyle/>
          <a:p>
            <a:pPr marR="28575" algn="ctr">
              <a:spcAft>
                <a:spcPts val="0"/>
              </a:spcAft>
            </a:pPr>
            <a:r>
              <a:rPr lang="ru-RU" sz="2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Документы, которые необходимо предоставить для учебных сборов</a:t>
            </a: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Документы, с которыми необходимо </a:t>
            </a:r>
            <a:r>
              <a:rPr lang="ru-RU" sz="2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ознакомиться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7706735"/>
              </p:ext>
            </p:extLst>
          </p:nvPr>
        </p:nvGraphicFramePr>
        <p:xfrm>
          <a:off x="139700" y="1024467"/>
          <a:ext cx="11925300" cy="5938904"/>
        </p:xfrm>
        <a:graphic>
          <a:graphicData uri="http://schemas.openxmlformats.org/drawingml/2006/table">
            <a:tbl>
              <a:tblPr firstRow="1" firstCol="1" bandRow="1"/>
              <a:tblGrid>
                <a:gridCol w="6515100"/>
                <a:gridCol w="5410200"/>
              </a:tblGrid>
              <a:tr h="232490">
                <a:tc>
                  <a:txBody>
                    <a:bodyPr/>
                    <a:lstStyle/>
                    <a:p>
                      <a:pPr marR="1024255" algn="l">
                        <a:spcAft>
                          <a:spcPts val="0"/>
                        </a:spcAft>
                      </a:pPr>
                      <a:r>
                        <a:rPr lang="ru-RU" sz="1600" b="1" spc="-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024255">
                        <a:spcAft>
                          <a:spcPts val="0"/>
                        </a:spcAft>
                      </a:pPr>
                      <a:r>
                        <a:rPr lang="ru-RU" sz="1600" b="1" spc="-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что делаем с документом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954">
                <a:tc>
                  <a:txBody>
                    <a:bodyPr/>
                    <a:lstStyle/>
                    <a:p>
                      <a:pPr marL="342900" marR="29845" lvl="0" indent="-342900" algn="l">
                        <a:spcAft>
                          <a:spcPts val="0"/>
                        </a:spcAft>
                        <a:buSzPts val="1200"/>
                        <a:buFont typeface="+mj-lt"/>
                        <a:buAutoNum type="arabicPeriod"/>
                      </a:pPr>
                      <a:r>
                        <a:rPr lang="ru-RU" sz="18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Заявление о приеме на обучение</a:t>
                      </a:r>
                      <a:endParaRPr lang="ru-RU" sz="1800" u="none" strike="noStrik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024255">
                        <a:spcAft>
                          <a:spcPts val="0"/>
                        </a:spcAft>
                      </a:pPr>
                      <a:r>
                        <a:rPr lang="ru-RU" sz="1800" b="1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заполнить, распечатать, подписать</a:t>
                      </a:r>
                    </a:p>
                  </a:txBody>
                  <a:tcPr marL="58277" marR="582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4639">
                <a:tc>
                  <a:txBody>
                    <a:bodyPr/>
                    <a:lstStyle/>
                    <a:p>
                      <a:pPr marL="0" marR="6350" lvl="0" indent="0" algn="l">
                        <a:spcAft>
                          <a:spcPts val="0"/>
                        </a:spcAft>
                        <a:buSzPts val="1200"/>
                        <a:buFont typeface="+mj-lt"/>
                        <a:buNone/>
                      </a:pPr>
                      <a:r>
                        <a:rPr lang="ru-RU" sz="1800" b="1" u="none" strike="noStrike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600" b="1" u="none" strike="noStrike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Информированное </a:t>
                      </a:r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добровольное согласие на медицинские вмешательства для получения первичной медико-санитарной, неотложной и скорой медицинской помощи в период пребывания в </a:t>
                      </a:r>
                      <a:r>
                        <a:rPr lang="ru-RU" sz="1600" b="1" u="none" strike="noStrike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Центре (</a:t>
                      </a: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Приложение </a:t>
                      </a: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3)</a:t>
                      </a:r>
                    </a:p>
                  </a:txBody>
                  <a:tcPr marL="58277" marR="582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024255">
                        <a:spcAft>
                          <a:spcPts val="0"/>
                        </a:spcAft>
                      </a:pPr>
                      <a:r>
                        <a:rPr lang="ru-RU" sz="1800" b="1" i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заполнить, распечатать, подписать</a:t>
                      </a:r>
                    </a:p>
                  </a:txBody>
                  <a:tcPr marL="58277" marR="582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1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spc="-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Перечень видов медицинских </a:t>
                      </a:r>
                      <a:r>
                        <a:rPr lang="ru-RU" sz="1800" spc="-6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вмешательств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024255">
                        <a:spcAft>
                          <a:spcPts val="0"/>
                        </a:spcAft>
                      </a:pPr>
                      <a:r>
                        <a:rPr lang="ru-RU" sz="1800" spc="-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 информации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651">
                <a:tc>
                  <a:txBody>
                    <a:bodyPr/>
                    <a:lstStyle/>
                    <a:p>
                      <a:pPr marR="1024255" algn="l">
                        <a:spcAft>
                          <a:spcPts val="0"/>
                        </a:spcAft>
                      </a:pPr>
                      <a:r>
                        <a:rPr lang="ru-RU" sz="1800" spc="-6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Экипировка учащегося учебных сборов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024255">
                        <a:spcAft>
                          <a:spcPts val="0"/>
                        </a:spcAft>
                      </a:pPr>
                      <a:r>
                        <a:rPr lang="ru-RU" sz="1800" spc="-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определить, что взять с собой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930">
                <a:tc>
                  <a:txBody>
                    <a:bodyPr/>
                    <a:lstStyle/>
                    <a:p>
                      <a:pPr marL="0" marR="1024255" lvl="0" indent="0" algn="l">
                        <a:spcAft>
                          <a:spcPts val="0"/>
                        </a:spcAft>
                        <a:buSzPts val="1200"/>
                        <a:buFont typeface="+mj-lt"/>
                        <a:buNone/>
                      </a:pPr>
                      <a:r>
                        <a:rPr lang="ru-RU" sz="1800" b="1" u="none" strike="noStrike" spc="-6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Заявление </a:t>
                      </a:r>
                      <a:r>
                        <a:rPr lang="ru-RU" sz="1800" b="1" u="none" strike="noStrike" spc="-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родителей о согласии нахождения учащегося в Учебном центре «</a:t>
                      </a:r>
                      <a:r>
                        <a:rPr lang="ru-RU" sz="1800" b="1" u="none" strike="noStrike" spc="-6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Авангард» </a:t>
                      </a:r>
                      <a:r>
                        <a:rPr lang="ru-RU" sz="1600" b="0" u="none" strike="noStrike" spc="-6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(Приложение 5)</a:t>
                      </a:r>
                      <a:endParaRPr lang="ru-RU" sz="1600" b="1" u="none" strike="noStrik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024255">
                        <a:spcAft>
                          <a:spcPts val="0"/>
                        </a:spcAft>
                      </a:pPr>
                      <a:r>
                        <a:rPr lang="ru-RU" sz="1800" spc="-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заполнить, распечатать, подписать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981"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SzPts val="1200"/>
                        <a:buFont typeface="+mj-lt"/>
                        <a:buNone/>
                      </a:pPr>
                      <a:r>
                        <a:rPr lang="ru-RU" sz="1800" u="none" strike="noStrike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800" b="1" u="none" strike="noStrike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Согласие на обработку персональных данных участника </a:t>
                      </a:r>
                      <a:r>
                        <a:rPr lang="ru-RU" sz="1800" u="none" strike="noStrike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(Приложение 6)</a:t>
                      </a:r>
                      <a:endParaRPr lang="ru-RU" sz="1800" u="none" strike="noStrik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024255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981"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SzPts val="1200"/>
                        <a:buFont typeface="+mj-lt"/>
                        <a:buNone/>
                      </a:pPr>
                      <a:r>
                        <a:rPr lang="ru-RU" sz="1800" b="1" u="none" strike="noStrike" spc="-6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ru-RU" sz="1800" b="1" u="none" strike="noStrike" spc="-6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Согласие </a:t>
                      </a:r>
                      <a:r>
                        <a:rPr lang="ru-RU" sz="1800" b="1" u="none" strike="noStrike" spc="-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обработку персональных данных ребенка от имени родителя</a:t>
                      </a:r>
                      <a:r>
                        <a:rPr lang="ru-RU" sz="1800" u="none" strike="noStrike" spc="-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(Приложение 7)</a:t>
                      </a:r>
                      <a:endParaRPr lang="ru-RU" sz="1800" u="none" strike="noStrike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024255">
                        <a:spcAft>
                          <a:spcPts val="0"/>
                        </a:spcAft>
                      </a:pPr>
                      <a:r>
                        <a:rPr lang="ru-RU" sz="1800" spc="-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заполнить, распечатать, подписать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0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Согласие на осмотр личных вещей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(Приложение</a:t>
                      </a:r>
                      <a:r>
                        <a:rPr lang="ru-RU" sz="18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8)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102425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spc="-6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заполнить, распечатать, подписать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7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Медицинская справка об отсутствии контактов с инфекционными больными 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(действительна в течение 3х дней)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024255">
                        <a:spcAft>
                          <a:spcPts val="0"/>
                        </a:spcAft>
                      </a:pPr>
                      <a:r>
                        <a:rPr lang="ru-RU" sz="1800" spc="-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сделает школьный врач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7842">
                <a:tc>
                  <a:txBody>
                    <a:bodyPr/>
                    <a:lstStyle/>
                    <a:p>
                      <a:pPr marR="29845" algn="l">
                        <a:lnSpc>
                          <a:spcPts val="2065"/>
                        </a:lnSpc>
                        <a:spcAft>
                          <a:spcPts val="0"/>
                        </a:spcAft>
                        <a:tabLst>
                          <a:tab pos="210185" algn="l"/>
                        </a:tabLs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Медицинский допуск к участию в 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Учебных сборах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spc="-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8575" algn="just">
                        <a:spcAft>
                          <a:spcPts val="0"/>
                        </a:spcAft>
                        <a:tabLst>
                          <a:tab pos="210185" algn="l"/>
                          <a:tab pos="1623695" algn="l"/>
                          <a:tab pos="2841625" algn="l"/>
                        </a:tabLst>
                      </a:pPr>
                      <a:r>
                        <a:rPr lang="ru-RU" sz="1600" spc="-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делает школа. Но в медицинском кабинете школы должна быть прививочная карта, а в медицинскую карту школьника занесены заболевания ребенка. (у всех ли есть прививочная карта? Все ли занесено в вашу школьную </a:t>
                      </a:r>
                      <a:r>
                        <a:rPr lang="ru-RU" sz="1600" spc="-6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мед.карту</a:t>
                      </a:r>
                      <a:r>
                        <a:rPr lang="ru-RU" sz="1600" spc="-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?)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277" marR="582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037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3761" y="2274838"/>
            <a:ext cx="1156656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78865" marR="1024255" indent="-1078865">
              <a:lnSpc>
                <a:spcPts val="2425"/>
              </a:lnSpc>
              <a:spcAft>
                <a:spcPts val="0"/>
              </a:spcAft>
            </a:pPr>
            <a:r>
              <a:rPr lang="ru-RU" sz="32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 </a:t>
            </a:r>
            <a:r>
              <a:rPr lang="ru-RU" sz="3200" b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шести </a:t>
            </a:r>
            <a:r>
              <a:rPr lang="ru-RU" sz="32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подписанным вами документам необходимо сделать:</a:t>
            </a: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78865" marR="1024255" indent="-1078865">
              <a:lnSpc>
                <a:spcPts val="2425"/>
              </a:lnSpc>
              <a:spcAft>
                <a:spcPts val="0"/>
              </a:spcAft>
            </a:pPr>
            <a:endParaRPr lang="ru-RU" sz="3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78865" marR="1024255" indent="-1078865">
              <a:lnSpc>
                <a:spcPts val="2425"/>
              </a:lnSpc>
              <a:spcAft>
                <a:spcPts val="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ксерокопию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паспорта (с.2-3)</a:t>
            </a:r>
          </a:p>
          <a:p>
            <a:pPr marR="29845" algn="just">
              <a:lnSpc>
                <a:spcPts val="2065"/>
              </a:lnSpc>
              <a:spcAft>
                <a:spcPts val="0"/>
              </a:spcAft>
              <a:tabLst>
                <a:tab pos="210185" algn="l"/>
              </a:tabLst>
            </a:pPr>
            <a:endParaRPr lang="ru-RU" sz="3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29845" algn="just">
              <a:lnSpc>
                <a:spcPts val="2065"/>
              </a:lnSpc>
              <a:spcAft>
                <a:spcPts val="0"/>
              </a:spcAft>
              <a:tabLst>
                <a:tab pos="210185" algn="l"/>
              </a:tabLst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Медицинский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полис ОМС, (ксерокопия)</a:t>
            </a:r>
          </a:p>
          <a:p>
            <a:pPr marR="3072130" algn="just">
              <a:lnSpc>
                <a:spcPts val="2065"/>
              </a:lnSpc>
              <a:spcAft>
                <a:spcPts val="0"/>
              </a:spcAft>
              <a:tabLst>
                <a:tab pos="210185" algn="l"/>
              </a:tabLst>
            </a:pPr>
            <a:endParaRPr lang="ru-RU" sz="3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3072130" algn="just">
              <a:lnSpc>
                <a:spcPts val="2065"/>
              </a:lnSpc>
              <a:spcAft>
                <a:spcPts val="0"/>
              </a:spcAft>
              <a:tabLst>
                <a:tab pos="210185" algn="l"/>
              </a:tabLst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СНИЛС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(ксерокопия)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64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3200" y="139700"/>
            <a:ext cx="1135380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видов медицинских вмешательств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граждане дают информированное добровольное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 при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получении первичной медико-санитарной помощи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Опрос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 выявление жалоб, сбор анамнеза.</a:t>
            </a:r>
          </a:p>
          <a:p>
            <a:pPr lv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Осмотр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 пальпация, перкуссия, аускультация.</a:t>
            </a:r>
          </a:p>
          <a:p>
            <a:pPr lv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Антропометрические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исследования, спирометрия, динамометрия.</a:t>
            </a:r>
          </a:p>
          <a:p>
            <a:pPr lv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Термометрия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Тонометрия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Неинвазивные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органа зрения и зрительных функций.</a:t>
            </a:r>
          </a:p>
          <a:p>
            <a:pPr lv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Неинвазивные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органа слуха и слуховых функций.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	Исследование функций нервной системы (чувствительной и двигательной сферы).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	Лабораторные методы обследования, в том числе клинические.</a:t>
            </a:r>
          </a:p>
          <a:p>
            <a:pPr lv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Функциональные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обследования, в том числе электрокардиография.</a:t>
            </a:r>
          </a:p>
          <a:p>
            <a:pPr lvl="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Рентгенологические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обследования, в том числе флюорография (для лиц старше 15 лет) и рентгенография, ультразвуковые исследования.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	Введение лекарственных препаратов по назначению врача, в том числе внутримышечно, внутривенно, подкожно,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внутрикожно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 экстренных случаях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1742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7500" y="6152"/>
            <a:ext cx="10947400" cy="837152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</a:rPr>
              <a:t>Экипировка учащегося учебных сборов </a:t>
            </a:r>
            <a:endParaRPr lang="ru-RU" sz="2000" dirty="0">
              <a:solidFill>
                <a:srgbClr val="FF0000"/>
              </a:solidFill>
            </a:endParaRPr>
          </a:p>
          <a:p>
            <a:r>
              <a:rPr lang="ru-RU" sz="2000" b="1" dirty="0">
                <a:solidFill>
                  <a:srgbClr val="FF0000"/>
                </a:solidFill>
              </a:rPr>
              <a:t>Учебного центра «Авангард»</a:t>
            </a:r>
            <a:endParaRPr lang="ru-RU" sz="2000" dirty="0">
              <a:solidFill>
                <a:srgbClr val="FF0000"/>
              </a:solidFill>
            </a:endParaRPr>
          </a:p>
          <a:p>
            <a:r>
              <a:rPr lang="ru-RU" dirty="0"/>
              <a:t> </a:t>
            </a:r>
          </a:p>
          <a:p>
            <a:r>
              <a:rPr lang="ru-RU" sz="2000" b="1" dirty="0"/>
              <a:t>Каждый учащийся учебных сборов должен иметь следующее личное </a:t>
            </a:r>
            <a:r>
              <a:rPr lang="ru-RU" sz="2000" b="1" dirty="0" smtClean="0"/>
              <a:t>снаряжение:</a:t>
            </a:r>
            <a:endParaRPr lang="ru-RU" sz="2000" dirty="0"/>
          </a:p>
          <a:p>
            <a:pPr lvl="0"/>
            <a:endParaRPr lang="ru-RU" sz="2000" dirty="0" smtClean="0"/>
          </a:p>
          <a:p>
            <a:pPr lvl="0"/>
            <a:r>
              <a:rPr lang="ru-RU" sz="2000" dirty="0" smtClean="0"/>
              <a:t>1. Рюкзак </a:t>
            </a:r>
            <a:r>
              <a:rPr lang="ru-RU" sz="2000" dirty="0"/>
              <a:t>(сумка спортивная и т.д.) – 1 шт.</a:t>
            </a:r>
          </a:p>
          <a:p>
            <a:pPr lvl="0"/>
            <a:r>
              <a:rPr lang="ru-RU" sz="2000" b="1" dirty="0" smtClean="0"/>
              <a:t>2. Униформа </a:t>
            </a:r>
            <a:r>
              <a:rPr lang="ru-RU" sz="2000" dirty="0"/>
              <a:t>(костюм камуфляжный по сезону (куртка, штаны, футболка – 1 шт., ботинки с высоким берцем </a:t>
            </a:r>
            <a:r>
              <a:rPr lang="ru-RU" sz="2000" b="1" dirty="0"/>
              <a:t>или гражданская одежда темного цвета</a:t>
            </a:r>
            <a:r>
              <a:rPr lang="ru-RU" sz="2000" dirty="0"/>
              <a:t>, ботинки темного </a:t>
            </a:r>
            <a:r>
              <a:rPr lang="ru-RU" sz="2000" dirty="0" smtClean="0"/>
              <a:t>цвета </a:t>
            </a:r>
            <a:r>
              <a:rPr lang="ru-RU" sz="2000" dirty="0"/>
              <a:t>(по сезону), поясной ремень.</a:t>
            </a:r>
          </a:p>
          <a:p>
            <a:pPr lvl="0"/>
            <a:r>
              <a:rPr lang="ru-RU" sz="2000" dirty="0" smtClean="0"/>
              <a:t>3. Футболка </a:t>
            </a:r>
            <a:r>
              <a:rPr lang="ru-RU" sz="2000" dirty="0"/>
              <a:t>(черная и белая) – 2 шт.</a:t>
            </a:r>
          </a:p>
          <a:p>
            <a:pPr lvl="0"/>
            <a:r>
              <a:rPr lang="ru-RU" sz="2000" dirty="0" smtClean="0"/>
              <a:t>4. Брюки</a:t>
            </a:r>
            <a:r>
              <a:rPr lang="ru-RU" sz="2000" dirty="0"/>
              <a:t>, штаны, джинсы (все темного цвета) – 1шт.</a:t>
            </a:r>
          </a:p>
          <a:p>
            <a:pPr lvl="0"/>
            <a:r>
              <a:rPr lang="ru-RU" sz="2000" dirty="0" smtClean="0"/>
              <a:t>5. Спортивный </a:t>
            </a:r>
            <a:r>
              <a:rPr lang="ru-RU" sz="2000" dirty="0"/>
              <a:t>костюм - 1 </a:t>
            </a:r>
            <a:r>
              <a:rPr lang="ru-RU" sz="2000" dirty="0" err="1"/>
              <a:t>компл</a:t>
            </a:r>
            <a:r>
              <a:rPr lang="ru-RU" sz="2000" dirty="0"/>
              <a:t>.</a:t>
            </a:r>
          </a:p>
          <a:p>
            <a:pPr lvl="0"/>
            <a:r>
              <a:rPr lang="ru-RU" sz="2000" dirty="0" smtClean="0"/>
              <a:t>6. Шорты </a:t>
            </a:r>
            <a:r>
              <a:rPr lang="ru-RU" sz="2000" dirty="0"/>
              <a:t>– 1 шт.</a:t>
            </a:r>
          </a:p>
          <a:p>
            <a:pPr lvl="0"/>
            <a:r>
              <a:rPr lang="ru-RU" sz="2000" dirty="0" smtClean="0"/>
              <a:t>7. Свитер </a:t>
            </a:r>
            <a:r>
              <a:rPr lang="ru-RU" sz="2000" dirty="0"/>
              <a:t>(толстовка) – 1 </a:t>
            </a:r>
            <a:r>
              <a:rPr lang="ru-RU" sz="2000" dirty="0" smtClean="0"/>
              <a:t>шт.</a:t>
            </a:r>
            <a:endParaRPr lang="ru-RU" sz="2000" dirty="0"/>
          </a:p>
          <a:p>
            <a:pPr lvl="0"/>
            <a:r>
              <a:rPr lang="ru-RU" sz="2000" dirty="0" smtClean="0"/>
              <a:t>8. Плащ-накидка </a:t>
            </a:r>
            <a:r>
              <a:rPr lang="ru-RU" sz="2000" dirty="0"/>
              <a:t>(ветровка) – 1 шт.</a:t>
            </a:r>
          </a:p>
          <a:p>
            <a:pPr lvl="0"/>
            <a:r>
              <a:rPr lang="ru-RU" sz="2000" dirty="0" smtClean="0"/>
              <a:t>9. Обувь </a:t>
            </a:r>
            <a:r>
              <a:rPr lang="ru-RU" sz="2000" dirty="0"/>
              <a:t>спортивная (кроссовки) – 1 пара</a:t>
            </a:r>
          </a:p>
          <a:p>
            <a:pPr lvl="0"/>
            <a:endParaRPr lang="ru-RU" sz="2000" dirty="0" smtClean="0"/>
          </a:p>
          <a:p>
            <a:pPr lvl="0"/>
            <a:endParaRPr lang="ru-RU" sz="2000" dirty="0"/>
          </a:p>
          <a:p>
            <a:pPr lvl="0"/>
            <a:endParaRPr lang="ru-RU" sz="2000" dirty="0" smtClean="0"/>
          </a:p>
          <a:p>
            <a:pPr lvl="0"/>
            <a:endParaRPr lang="ru-RU" sz="2000" dirty="0"/>
          </a:p>
          <a:p>
            <a:pPr lvl="0"/>
            <a:endParaRPr lang="ru-RU" sz="2000" dirty="0" smtClean="0"/>
          </a:p>
          <a:p>
            <a:pPr lvl="0"/>
            <a:endParaRPr lang="ru-RU" sz="2000" dirty="0"/>
          </a:p>
          <a:p>
            <a:pPr lvl="0"/>
            <a:endParaRPr lang="ru-RU" sz="2000" dirty="0" smtClean="0"/>
          </a:p>
          <a:p>
            <a:pPr lvl="0"/>
            <a:endParaRPr lang="ru-RU" sz="2000" dirty="0" smtClean="0"/>
          </a:p>
          <a:p>
            <a:pPr lvl="0"/>
            <a:endParaRPr lang="ru-RU" sz="2000" dirty="0"/>
          </a:p>
          <a:p>
            <a:pPr lvl="0"/>
            <a:r>
              <a:rPr lang="ru-RU" sz="2000" dirty="0" smtClean="0"/>
              <a:t>10. Нижнее </a:t>
            </a:r>
            <a:r>
              <a:rPr lang="ru-RU" sz="2000" dirty="0"/>
              <a:t>белье – 2 смены</a:t>
            </a:r>
          </a:p>
          <a:p>
            <a:pPr lvl="0"/>
            <a:r>
              <a:rPr lang="ru-RU" sz="2000" dirty="0" smtClean="0"/>
              <a:t>11. Носки </a:t>
            </a:r>
            <a:r>
              <a:rPr lang="ru-RU" sz="2000" dirty="0"/>
              <a:t>хлопчатобумажные – 5 пар</a:t>
            </a:r>
          </a:p>
          <a:p>
            <a:pPr lvl="0"/>
            <a:r>
              <a:rPr lang="ru-RU" sz="2000" dirty="0" smtClean="0"/>
              <a:t>12. Носки </a:t>
            </a:r>
            <a:r>
              <a:rPr lang="ru-RU" sz="2000" dirty="0"/>
              <a:t>теплые – 2-3 пары</a:t>
            </a:r>
          </a:p>
          <a:p>
            <a:pPr lvl="0"/>
            <a:r>
              <a:rPr lang="ru-RU" sz="2000" dirty="0" smtClean="0"/>
              <a:t>13. Носовой </a:t>
            </a:r>
            <a:r>
              <a:rPr lang="ru-RU" sz="2000" dirty="0"/>
              <a:t>платок – 2 шт.</a:t>
            </a:r>
          </a:p>
          <a:p>
            <a:pPr lvl="0"/>
            <a:r>
              <a:rPr lang="ru-RU" sz="2000" dirty="0" smtClean="0"/>
              <a:t>14. Сланцы </a:t>
            </a:r>
            <a:r>
              <a:rPr lang="ru-RU" sz="2000" dirty="0"/>
              <a:t>(тапочки) для душа – 1 пара</a:t>
            </a:r>
          </a:p>
          <a:p>
            <a:r>
              <a:rPr lang="ru-RU" sz="2000" dirty="0" smtClean="0"/>
              <a:t>15</a:t>
            </a:r>
            <a:r>
              <a:rPr lang="ru-RU" sz="2000" dirty="0"/>
              <a:t>.	Расческа – 1 шт.</a:t>
            </a:r>
          </a:p>
          <a:p>
            <a:pPr lvl="0"/>
            <a:r>
              <a:rPr lang="ru-RU" sz="2000" dirty="0" smtClean="0"/>
              <a:t>16. Туалетные </a:t>
            </a:r>
            <a:r>
              <a:rPr lang="ru-RU" sz="2000" dirty="0"/>
              <a:t>принадлежности (мыло, шампунь, зубная паста и щетка);</a:t>
            </a:r>
          </a:p>
          <a:p>
            <a:pPr lvl="0"/>
            <a:r>
              <a:rPr lang="ru-RU" sz="2000" dirty="0" smtClean="0"/>
              <a:t>17. Перчатки </a:t>
            </a:r>
            <a:r>
              <a:rPr lang="ru-RU" sz="2000" dirty="0"/>
              <a:t>темного цвета (в холодное время года);</a:t>
            </a:r>
          </a:p>
          <a:p>
            <a:pPr lvl="0"/>
            <a:r>
              <a:rPr lang="ru-RU" sz="2000" dirty="0" smtClean="0"/>
              <a:t>18. Головной </a:t>
            </a:r>
            <a:r>
              <a:rPr lang="ru-RU" sz="2000" dirty="0"/>
              <a:t>убор по сезону;</a:t>
            </a:r>
          </a:p>
          <a:p>
            <a:pPr lvl="0"/>
            <a:r>
              <a:rPr lang="ru-RU" sz="2000" dirty="0" smtClean="0"/>
              <a:t>19. Общая </a:t>
            </a:r>
            <a:r>
              <a:rPr lang="ru-RU" sz="2000" dirty="0"/>
              <a:t>тетрадь - 48 листов – 1 шт.;</a:t>
            </a:r>
          </a:p>
          <a:p>
            <a:pPr lvl="0"/>
            <a:r>
              <a:rPr lang="ru-RU" sz="2000" b="1" dirty="0" smtClean="0"/>
              <a:t>20. Набор </a:t>
            </a:r>
            <a:r>
              <a:rPr lang="ru-RU" sz="2000" b="1" dirty="0"/>
              <a:t>цветных карандашей</a:t>
            </a:r>
            <a:r>
              <a:rPr lang="ru-RU" sz="2000" dirty="0"/>
              <a:t> (фломастеры) – 1 </a:t>
            </a:r>
            <a:r>
              <a:rPr lang="ru-RU" sz="2000" dirty="0" err="1"/>
              <a:t>уп</a:t>
            </a:r>
            <a:r>
              <a:rPr lang="ru-RU" sz="2000" dirty="0"/>
              <a:t>.</a:t>
            </a:r>
          </a:p>
          <a:p>
            <a:pPr lvl="0"/>
            <a:r>
              <a:rPr lang="ru-RU" sz="2000" dirty="0" smtClean="0"/>
              <a:t>21. Ручка </a:t>
            </a:r>
            <a:r>
              <a:rPr lang="ru-RU" sz="2000" dirty="0"/>
              <a:t>– 1 шт.</a:t>
            </a:r>
          </a:p>
          <a:p>
            <a:pPr lvl="0"/>
            <a:r>
              <a:rPr lang="ru-RU" sz="2000" dirty="0" smtClean="0"/>
              <a:t>22. Карандаш </a:t>
            </a:r>
            <a:r>
              <a:rPr lang="ru-RU" sz="2000" dirty="0"/>
              <a:t>– 1 шт.</a:t>
            </a:r>
          </a:p>
          <a:p>
            <a:r>
              <a:rPr lang="ru-RU" sz="2000" b="1" dirty="0"/>
              <a:t>Комплект одежды должен соответствовать сезону и погодным условиям</a:t>
            </a:r>
            <a:r>
              <a:rPr lang="ru-RU" sz="2000" b="1" dirty="0" smtClean="0"/>
              <a:t>!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5969163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1766</TotalTime>
  <Words>568</Words>
  <Application>Microsoft Office PowerPoint</Application>
  <PresentationFormat>Произвольный</PresentationFormat>
  <Paragraphs>95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Сборы проходят  на базе  регионального учебно-методического центра военно-патриотического воспитания молодежи «Авангард»  Адрес: 152101 Ярославская обл., Ростовский район,  п. Семибратово,  ул. Красноборская, д.3  (44 км от г. Ярославль)</vt:lpstr>
      <vt:lpstr>Презентация PowerPoint</vt:lpstr>
      <vt:lpstr>Документы, которые необходимо предоставить для учебных сборов Документы, с которыми необходимо ознакомиться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Станислав</dc:creator>
  <cp:lastModifiedBy>Пользователь</cp:lastModifiedBy>
  <cp:revision>193</cp:revision>
  <dcterms:created xsi:type="dcterms:W3CDTF">2016-04-25T07:38:47Z</dcterms:created>
  <dcterms:modified xsi:type="dcterms:W3CDTF">2026-04-09T11:15:02Z</dcterms:modified>
</cp:coreProperties>
</file>