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11"/>
  </p:notesMasterIdLst>
  <p:sldIdLst>
    <p:sldId id="371" r:id="rId2"/>
    <p:sldId id="375" r:id="rId3"/>
    <p:sldId id="376" r:id="rId4"/>
    <p:sldId id="377" r:id="rId5"/>
    <p:sldId id="378" r:id="rId6"/>
    <p:sldId id="379" r:id="rId7"/>
    <p:sldId id="382" r:id="rId8"/>
    <p:sldId id="380" r:id="rId9"/>
    <p:sldId id="3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53D"/>
    <a:srgbClr val="B49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515" autoAdjust="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F9796-FA8B-4837-87D1-BF642542B45E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11227-A499-4BEB-9DA8-22D10BCDF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6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1227-A499-4BEB-9DA8-22D10BCDF5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9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6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3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7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2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7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4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3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3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3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1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0000" sy="69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8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3312" y="950977"/>
            <a:ext cx="952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sz="5400" b="1" dirty="0" smtClean="0">
                <a:latin typeface="Times New Roman"/>
                <a:ea typeface="Times New Roman"/>
              </a:rPr>
              <a:t>пятидневные учебные сборы</a:t>
            </a:r>
            <a:endParaRPr lang="ru-RU" sz="48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2637155" algn="ctr"/>
                <a:tab pos="5274310" algn="r"/>
                <a:tab pos="449580" algn="l"/>
                <a:tab pos="2637155" algn="ctr"/>
                <a:tab pos="5274310" algn="r"/>
              </a:tabLst>
            </a:pPr>
            <a:r>
              <a:rPr lang="ru-RU" sz="5400" b="1" dirty="0">
                <a:latin typeface="Times New Roman"/>
                <a:ea typeface="Times New Roman"/>
              </a:rPr>
              <a:t>с обучающимися 10-х классов</a:t>
            </a:r>
            <a:endParaRPr lang="ru-RU" sz="48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21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415" y="570966"/>
            <a:ext cx="1131765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0000"/>
                </a:solidFill>
                <a:latin typeface="PT Serif"/>
              </a:rPr>
              <a:t>33. Обучение </a:t>
            </a:r>
            <a:r>
              <a:rPr lang="ru-RU" sz="2000" dirty="0">
                <a:solidFill>
                  <a:srgbClr val="000000"/>
                </a:solidFill>
                <a:latin typeface="PT Serif"/>
              </a:rPr>
              <a:t>граждан начальным знаниям в области обороны и их подготовка по основам военной службы предусматривают проведение ежегодных учебных сборов. </a:t>
            </a:r>
            <a:r>
              <a:rPr lang="ru-RU" sz="2000" u="sng" dirty="0">
                <a:solidFill>
                  <a:srgbClr val="000000"/>
                </a:solidFill>
                <a:latin typeface="PT Serif"/>
              </a:rPr>
              <a:t>К участию в учебных сборах привлекаются все граждане, обучающиеся в образовательных учреждениях </a:t>
            </a:r>
            <a:r>
              <a:rPr lang="ru-RU" sz="2000" dirty="0">
                <a:solidFill>
                  <a:srgbClr val="000000"/>
                </a:solidFill>
                <a:latin typeface="PT Serif"/>
              </a:rPr>
              <a:t>и в учебных пунктах, </a:t>
            </a:r>
            <a:r>
              <a:rPr lang="ru-RU" sz="2000" b="1" u="sng" dirty="0">
                <a:solidFill>
                  <a:srgbClr val="000000"/>
                </a:solidFill>
                <a:latin typeface="PT Serif"/>
              </a:rPr>
              <a:t>за исключением имеющих освобождение от занятий по состоянию здоровья.</a:t>
            </a:r>
          </a:p>
          <a:p>
            <a:pPr fontAlgn="base"/>
            <a:r>
              <a:rPr lang="ru-RU" sz="2000" dirty="0" smtClean="0">
                <a:solidFill>
                  <a:srgbClr val="000000"/>
                </a:solidFill>
                <a:latin typeface="PT Serif"/>
              </a:rPr>
              <a:t>35. </a:t>
            </a:r>
            <a:r>
              <a:rPr lang="ru-RU" sz="2000" u="sng" dirty="0" smtClean="0">
                <a:solidFill>
                  <a:srgbClr val="000000"/>
                </a:solidFill>
                <a:latin typeface="PT Serif"/>
              </a:rPr>
              <a:t>Продолжительность </a:t>
            </a:r>
            <a:r>
              <a:rPr lang="ru-RU" sz="2000" u="sng" dirty="0">
                <a:solidFill>
                  <a:srgbClr val="000000"/>
                </a:solidFill>
                <a:latin typeface="PT Serif"/>
              </a:rPr>
              <a:t>учебных сборов - 5 дней (35 учебных часов). </a:t>
            </a:r>
            <a:r>
              <a:rPr lang="ru-RU" sz="2000" dirty="0">
                <a:solidFill>
                  <a:srgbClr val="000000"/>
                </a:solidFill>
                <a:latin typeface="PT Serif"/>
              </a:rPr>
              <a:t>В ходе сборов изучаются: размещение и быт военнослужащих, организация караульной и внутренней служб, элементы строевой, огневой, тактической, физической и военно-медицинской подготовок, а также вопросы радиационной, химической и биологической защиты войск. В процессе учебных сборов проводятся мероприятия по военно-профессиональной ориентации</a:t>
            </a:r>
            <a:r>
              <a:rPr lang="ru-RU" sz="2000" dirty="0" smtClean="0">
                <a:solidFill>
                  <a:srgbClr val="000000"/>
                </a:solidFill>
                <a:latin typeface="PT Serif"/>
              </a:rPr>
              <a:t>.</a:t>
            </a:r>
          </a:p>
          <a:p>
            <a:pPr fontAlgn="base"/>
            <a:endParaRPr lang="ru-RU" sz="2000" b="0" i="0" dirty="0">
              <a:solidFill>
                <a:srgbClr val="000000"/>
              </a:solidFill>
              <a:effectLst/>
              <a:latin typeface="PT Serif"/>
            </a:endParaRPr>
          </a:p>
          <a:p>
            <a:pPr fontAlgn="base"/>
            <a:endParaRPr lang="ru-RU" sz="2000" dirty="0" smtClean="0">
              <a:solidFill>
                <a:srgbClr val="000000"/>
              </a:solidFill>
              <a:latin typeface="PT Serif"/>
            </a:endParaRPr>
          </a:p>
          <a:p>
            <a:pPr fontAlgn="base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риказ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Министерства обороны Российской Федерации и Министерства образования и науки Российской Федерации от 24 февраля 2010 г. № 96/134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Об утверждении Инструкции об организации обучения граждан Российской Федерации начальным знаниям в области обороны и их подготовки по основам военной службы в образовательных учреждениях среднего (полного) общего образования, образовательных учреждениях начального профессионального и среднего профессионального образования и учебных пунктах»</a:t>
            </a:r>
            <a:r>
              <a:rPr lang="ru-RU" sz="1600" dirty="0">
                <a:solidFill>
                  <a:prstClr val="black"/>
                </a:solidFill>
                <a:latin typeface="Calibri"/>
              </a:rPr>
              <a:t> </a:t>
            </a:r>
            <a:endParaRPr lang="ru-RU" sz="1600" b="0" i="0" dirty="0">
              <a:solidFill>
                <a:srgbClr val="000000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6393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761" y="2274838"/>
            <a:ext cx="11566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PT Serif"/>
              </a:rPr>
              <a:t>Общая оценка граждан, обучающихся в образовательных учреждениях (учебных пунктах), заносится в классный журнал с пометкой "Учебные сборы", которая учитывается при выставлении итоговой оценки за весь курс обучения в образовательном учреждении (учебном пункте).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PT Serif"/>
              </a:rPr>
              <a:t>Гражданам, уклонившимся от учебных сборов, выставляется неудовлетворительная оценка за сборы.</a:t>
            </a:r>
            <a:endParaRPr lang="ru-RU" b="0" i="0" dirty="0">
              <a:solidFill>
                <a:srgbClr val="000000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7027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Сборы проходят – центр Авангард (поселок Семибратово)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21" y="1314000"/>
            <a:ext cx="7933767" cy="5544000"/>
          </a:xfrm>
        </p:spPr>
      </p:pic>
    </p:spTree>
    <p:extLst>
      <p:ext uri="{BB962C8B-B14F-4D97-AF65-F5344CB8AC3E}">
        <p14:creationId xmlns:p14="http://schemas.microsoft.com/office/powerpoint/2010/main" val="41090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Сборы – центр Авангард (поселок Семибратово)</a:t>
            </a:r>
            <a:endParaRPr lang="ru-RU" sz="32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746"/>
            <a:ext cx="6232920" cy="5076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12" y="1475720"/>
            <a:ext cx="6408588" cy="4896000"/>
          </a:xfrm>
        </p:spPr>
      </p:pic>
    </p:spTree>
    <p:extLst>
      <p:ext uri="{BB962C8B-B14F-4D97-AF65-F5344CB8AC3E}">
        <p14:creationId xmlns:p14="http://schemas.microsoft.com/office/powerpoint/2010/main" val="18224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Сроки – 27 марта – 31  марта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7" y="1604577"/>
            <a:ext cx="6520101" cy="4896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4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0903" y="2147880"/>
            <a:ext cx="10296939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>
              <a:lnSpc>
                <a:spcPts val="2400"/>
              </a:lnSpc>
              <a:spcBef>
                <a:spcPts val="2450"/>
              </a:spcBef>
              <a:spcAft>
                <a:spcPts val="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Прибытие в Учебный центр на сборы: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025">
              <a:lnSpc>
                <a:spcPts val="2400"/>
              </a:lnSpc>
              <a:spcBef>
                <a:spcPts val="25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08.30 до 10.30. в день заезда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025">
              <a:spcBef>
                <a:spcPts val="3050"/>
              </a:spcBef>
              <a:spcAft>
                <a:spcPts val="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Убытие домой из Учебного центра: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025">
              <a:spcBef>
                <a:spcPts val="790"/>
              </a:spcBef>
              <a:spcAft>
                <a:spcPts val="0"/>
              </a:spcAft>
              <a:tabLst>
                <a:tab pos="176530" algn="l"/>
              </a:tabLst>
            </a:pP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14.30 в день отъезда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025">
              <a:lnSpc>
                <a:spcPts val="2425"/>
              </a:lnSpc>
              <a:spcBef>
                <a:spcPts val="2375"/>
              </a:spcBef>
              <a:spcAft>
                <a:spcPts val="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Ввоз продуктов питания и </a:t>
            </a:r>
            <a:r>
              <a:rPr lang="ru-RU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медицинских 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препаратов в Учебный центр при заезде детей КАТЕГОРИЧЕСКИ </a:t>
            </a:r>
            <a:r>
              <a:rPr lang="ru-RU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ЗАПРЕЩЕН</a:t>
            </a: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16330" y="305749"/>
            <a:ext cx="10515600" cy="1325563"/>
          </a:xfrm>
        </p:spPr>
        <p:txBody>
          <a:bodyPr>
            <a:normAutofit/>
          </a:bodyPr>
          <a:lstStyle/>
          <a:p>
            <a:pPr marR="28575">
              <a:spcAft>
                <a:spcPts val="0"/>
              </a:spcAft>
            </a:pPr>
            <a: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Документы, которые необходимо предоставить для учебных сборов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Документы, с которыми необходимо ознакомиться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450865"/>
              </p:ext>
            </p:extLst>
          </p:nvPr>
        </p:nvGraphicFramePr>
        <p:xfrm>
          <a:off x="172277" y="986367"/>
          <a:ext cx="11767931" cy="5734718"/>
        </p:xfrm>
        <a:graphic>
          <a:graphicData uri="http://schemas.openxmlformats.org/drawingml/2006/table">
            <a:tbl>
              <a:tblPr firstRow="1" firstCol="1" bandRow="1"/>
              <a:tblGrid>
                <a:gridCol w="6279292"/>
                <a:gridCol w="5488639"/>
              </a:tblGrid>
              <a:tr h="232490">
                <a:tc>
                  <a:txBody>
                    <a:bodyPr/>
                    <a:lstStyle/>
                    <a:p>
                      <a:pPr marR="1024255">
                        <a:spcAft>
                          <a:spcPts val="0"/>
                        </a:spcAft>
                      </a:pPr>
                      <a:r>
                        <a:rPr lang="ru-RU" sz="16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4255">
                        <a:spcAft>
                          <a:spcPts val="0"/>
                        </a:spcAft>
                      </a:pPr>
                      <a:r>
                        <a:rPr lang="ru-RU" sz="16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делаем с документом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54">
                <a:tc>
                  <a:txBody>
                    <a:bodyPr/>
                    <a:lstStyle/>
                    <a:p>
                      <a:pPr marL="342900" marR="29845" lvl="0" indent="-342900"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Заявление о приеме на обучение</a:t>
                      </a:r>
                      <a:endParaRPr lang="ru-RU" sz="1600" u="none" strike="noStrik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425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заполнить, распечатать, подписать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842">
                <a:tc>
                  <a:txBody>
                    <a:bodyPr/>
                    <a:lstStyle/>
                    <a:p>
                      <a:pPr marL="0" marR="6350" lvl="0" indent="0"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Информированное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добровольное согласие на медицинские вмешательства для получения первичной медико-санитарной, неотложной и скорой медицинской помощи в период пребывания в оздоровительной организации (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3)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4255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заполнить, распечатать, подписать</a:t>
                      </a: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видов медицинских вмешательств,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175" algn="ctr">
                        <a:spcAft>
                          <a:spcPts val="0"/>
                        </a:spcAft>
                      </a:pPr>
                      <a:r>
                        <a:rPr lang="ru-RU" sz="16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которые граждане дают информированное добровольное </a:t>
                      </a:r>
                      <a:r>
                        <a:rPr lang="ru-RU" sz="1600" spc="-6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согласие при </a:t>
                      </a:r>
                      <a:r>
                        <a:rPr lang="ru-RU" sz="16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получении первичной медико-санитарной помощи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4255">
                        <a:spcAft>
                          <a:spcPts val="0"/>
                        </a:spcAft>
                      </a:pPr>
                      <a:r>
                        <a:rPr lang="ru-RU" sz="16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информации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51">
                <a:tc>
                  <a:txBody>
                    <a:bodyPr/>
                    <a:lstStyle/>
                    <a:p>
                      <a:pPr marR="1024255">
                        <a:spcAft>
                          <a:spcPts val="0"/>
                        </a:spcAft>
                      </a:pPr>
                      <a:r>
                        <a:rPr lang="ru-RU" sz="16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Экипировка учащегося учебных сборов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4255">
                        <a:spcAft>
                          <a:spcPts val="0"/>
                        </a:spcAft>
                      </a:pPr>
                      <a:r>
                        <a:rPr lang="ru-RU" sz="16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определить, что взять с собой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30">
                <a:tc>
                  <a:txBody>
                    <a:bodyPr/>
                    <a:lstStyle/>
                    <a:p>
                      <a:pPr marL="0" marR="1024255" lvl="0" indent="0"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600" b="1" u="none" strike="noStrike" spc="-6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Заявление </a:t>
                      </a:r>
                      <a:r>
                        <a:rPr lang="ru-RU" sz="1600" b="1" u="none" strike="noStrike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о согласии нахождения учащегося в Учебном центре «Авангард»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4255">
                        <a:spcAft>
                          <a:spcPts val="0"/>
                        </a:spcAft>
                      </a:pPr>
                      <a:r>
                        <a:rPr lang="ru-RU" sz="16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заполнить, распечатать, подписать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8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600" b="1" u="none" strike="noStrike" spc="-6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Согласие </a:t>
                      </a:r>
                      <a:r>
                        <a:rPr lang="ru-RU" sz="1600" b="1" u="none" strike="noStrike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обработку персональных данных ребенка от имени родителя</a:t>
                      </a:r>
                      <a:r>
                        <a:rPr lang="ru-RU" sz="1600" u="none" strike="noStrike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(Приложение 7)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4255">
                        <a:spcAft>
                          <a:spcPts val="0"/>
                        </a:spcAft>
                      </a:pPr>
                      <a:r>
                        <a:rPr lang="ru-RU" sz="16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заполнить, распечатать, подписать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справка об отсутствии контактов с инфекционными больными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(действительна в течение 3х дней)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24255">
                        <a:spcAft>
                          <a:spcPts val="0"/>
                        </a:spcAft>
                      </a:pPr>
                      <a:r>
                        <a:rPr lang="ru-RU" sz="16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сделает школьный врач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842">
                <a:tc>
                  <a:txBody>
                    <a:bodyPr/>
                    <a:lstStyle/>
                    <a:p>
                      <a:pPr marR="29845" algn="just">
                        <a:lnSpc>
                          <a:spcPts val="2065"/>
                        </a:lnSpc>
                        <a:spcAft>
                          <a:spcPts val="0"/>
                        </a:spcAft>
                        <a:tabLst>
                          <a:tab pos="21018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допуск к участию в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 сборах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8575" algn="just">
                        <a:spcAft>
                          <a:spcPts val="0"/>
                        </a:spcAft>
                        <a:tabLst>
                          <a:tab pos="210185" algn="l"/>
                          <a:tab pos="1623695" algn="l"/>
                          <a:tab pos="2841625" algn="l"/>
                        </a:tabLst>
                      </a:pPr>
                      <a:r>
                        <a:rPr lang="ru-RU" sz="16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делает школа. Но в медицинском кабинете школы должна быть прививочная карта, а в медицинскую карту школьника занесены заболевания ребенка. (у всех ли есть прививочная карта? Все ли занесено в вашу школьную </a:t>
                      </a:r>
                      <a:r>
                        <a:rPr lang="ru-RU" sz="1600" spc="-6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мед.карту</a:t>
                      </a:r>
                      <a:r>
                        <a:rPr lang="ru-RU" sz="1600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?)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3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761" y="2274838"/>
            <a:ext cx="1156656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8865" marR="1024255" indent="-1078865">
              <a:lnSpc>
                <a:spcPts val="2425"/>
              </a:lnSpc>
              <a:spcAft>
                <a:spcPts val="0"/>
              </a:spcAft>
            </a:pP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четырем подписанным вами документам необходимо сделать: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8865" marR="1024255" indent="-1078865">
              <a:lnSpc>
                <a:spcPts val="2425"/>
              </a:lnSpc>
              <a:spcAft>
                <a:spcPts val="0"/>
              </a:spcAf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8865" marR="1024255" indent="-1078865">
              <a:lnSpc>
                <a:spcPts val="2425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ксерокопию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паспорта (с.2-3)</a:t>
            </a:r>
          </a:p>
          <a:p>
            <a:pPr marR="29845" algn="just">
              <a:lnSpc>
                <a:spcPts val="2065"/>
              </a:lnSpc>
              <a:spcAft>
                <a:spcPts val="0"/>
              </a:spcAft>
              <a:tabLst>
                <a:tab pos="210185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9845" algn="just">
              <a:lnSpc>
                <a:spcPts val="2065"/>
              </a:lnSpc>
              <a:spcAft>
                <a:spcPts val="0"/>
              </a:spcAft>
              <a:tabLst>
                <a:tab pos="21018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полис ОМС, (ксерокопия)</a:t>
            </a:r>
          </a:p>
          <a:p>
            <a:pPr marR="3072130" algn="just">
              <a:lnSpc>
                <a:spcPts val="2065"/>
              </a:lnSpc>
              <a:spcAft>
                <a:spcPts val="0"/>
              </a:spcAft>
              <a:tabLst>
                <a:tab pos="210185" algn="l"/>
              </a:tabLst>
            </a:pP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72130" algn="just">
              <a:lnSpc>
                <a:spcPts val="2065"/>
              </a:lnSpc>
              <a:spcAft>
                <a:spcPts val="0"/>
              </a:spcAft>
              <a:tabLst>
                <a:tab pos="21018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СНИЛС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(ксерокопия)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511</Words>
  <Application>Microsoft Office PowerPoint</Application>
  <PresentationFormat>Широкоэкранный</PresentationFormat>
  <Paragraphs>46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PT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Сборы проходят – центр Авангард (поселок Семибратово)</vt:lpstr>
      <vt:lpstr>Сборы – центр Авангард (поселок Семибратово)</vt:lpstr>
      <vt:lpstr>Сроки – 27 марта – 31  марта</vt:lpstr>
      <vt:lpstr>Презентация PowerPoint</vt:lpstr>
      <vt:lpstr>Документы, которые необходимо предоставить для учебных сборов Документы, с которыми необходимо ознакомиться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</dc:creator>
  <cp:lastModifiedBy>Учетная запись Майкрософт</cp:lastModifiedBy>
  <cp:revision>184</cp:revision>
  <dcterms:created xsi:type="dcterms:W3CDTF">2016-04-25T07:38:47Z</dcterms:created>
  <dcterms:modified xsi:type="dcterms:W3CDTF">2023-02-19T15:10:49Z</dcterms:modified>
</cp:coreProperties>
</file>