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2" r:id="rId2"/>
    <p:sldId id="282" r:id="rId3"/>
    <p:sldId id="327" r:id="rId4"/>
    <p:sldId id="278" r:id="rId5"/>
    <p:sldId id="326" r:id="rId6"/>
    <p:sldId id="336" r:id="rId7"/>
    <p:sldId id="325" r:id="rId8"/>
    <p:sldId id="331" r:id="rId9"/>
    <p:sldId id="334" r:id="rId10"/>
    <p:sldId id="328" r:id="rId11"/>
    <p:sldId id="330" r:id="rId12"/>
    <p:sldId id="338" r:id="rId13"/>
    <p:sldId id="280" r:id="rId14"/>
    <p:sldId id="329" r:id="rId15"/>
    <p:sldId id="337" r:id="rId16"/>
    <p:sldId id="335" r:id="rId17"/>
    <p:sldId id="333" r:id="rId18"/>
    <p:sldId id="306" r:id="rId19"/>
    <p:sldId id="339" r:id="rId20"/>
    <p:sldId id="340" r:id="rId21"/>
    <p:sldId id="332" r:id="rId22"/>
    <p:sldId id="34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7F9FF"/>
    <a:srgbClr val="FFE1E1"/>
    <a:srgbClr val="FFEBEB"/>
    <a:srgbClr val="FFCCCC"/>
    <a:srgbClr val="CC3300"/>
    <a:srgbClr val="800000"/>
    <a:srgbClr val="A50021"/>
    <a:srgbClr val="006600"/>
    <a:srgbClr val="FF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D10557-09F3-4DA0-A95F-F94854226A82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D5B3F4-259C-4B75-86A2-D34D6C216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04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D5B3F4-259C-4B75-86A2-D34D6C216B7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18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D077C-D175-4191-971C-1AC1994FFB2D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B948A-97DA-40ED-808B-4A7A85E53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2C5A-F3CA-40A6-8638-429030CAF259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7622C-DCBC-4538-8551-50B2C6BF9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4784-7606-4AF9-9CB6-A5C4943A9C6E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3306-12C5-4EAF-9A24-929AFDB73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3E16E-A5C9-4242-9627-2CFD43065972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9DFEC-C361-444C-80EB-EC11C0DE3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CA48-4FF9-42E3-A87A-320B33F20885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F97B9-9E44-466F-9D03-602801591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84C99-305D-4FB0-98C6-38F8AC353D35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16A4-CFF6-4649-B1C6-A7AA93E30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17A00-9EA0-4484-B3B9-0CB35FE9C81D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5CF0-5B29-4997-8D01-9CDB72BF0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0406D-DF1E-4CEA-9369-8C11783F0AA3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BB82F-4F7B-40AA-9D20-8B2EEABE8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11D8-0741-44BE-9F26-4C1784CEB12B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554F-3ABC-4332-B5A6-A46265713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49C23-6C4A-494B-A1F8-0641E091E09B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FD54-6502-49B0-BF4D-26D128409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1A53B-A7D1-41AB-9A5B-553ED8EECC64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6F68-05A8-4167-ABC3-236F55266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3851-C0AD-4929-8957-115F9E429A39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E6AD-9997-44E0-866B-EA31394AE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51941-F127-4E4C-B946-45255794E2E6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7067-17B2-4F84-91E9-2DA3B090D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2796F6-C487-4B00-9628-F9A86B39E4A1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6A087F-E2D5-4A9F-83A9-275527035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340768"/>
            <a:ext cx="8712968" cy="2664296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609600">
              <a:schemeClr val="tx1">
                <a:alpha val="72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640960" cy="2448272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Учебный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 в соответствии с ФГОС СОО :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возможности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корректировки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8131" y="4653136"/>
            <a:ext cx="9145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Фомичева Анна Николаевна, к.б.н., зам. директора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Средней школы «Провинциальный колледж»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Palatino Linotyp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0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20" y="1196752"/>
            <a:ext cx="8898120" cy="3747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32504"/>
            <a:ext cx="8928992" cy="571500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611560" y="28158"/>
            <a:ext cx="8047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Согласование изменений в ИУП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Palatino Linotyp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4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91" y="1628800"/>
            <a:ext cx="8229600" cy="4525963"/>
          </a:xfrm>
        </p:spPr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32504"/>
            <a:ext cx="8928992" cy="571500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220383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5"/>
          <p:cNvSpPr txBox="1">
            <a:spLocks/>
          </p:cNvSpPr>
          <p:nvPr/>
        </p:nvSpPr>
        <p:spPr bwMode="auto">
          <a:xfrm>
            <a:off x="611560" y="28158"/>
            <a:ext cx="8047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Согласование изменений в ИУП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Palatino Linotyp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757" y="-144016"/>
            <a:ext cx="9407526" cy="13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68752" cy="80696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Контролируем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31988" y="980728"/>
            <a:ext cx="91759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Наличие всех обязательных предметов.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Общее количество предметов за 2 года (11-12).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Количество углубленных предметов, кроме универсального профиля (3-4).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Общее количество часов за 2 года (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2590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2170 часов).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Недельное количество часов (не более 37)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Наличие в учебном плане курсов по выбору (минимум один за 2 учебных года).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Наличие часов, выделенных на индивидуальный проект.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Наличие темы проекта. 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1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12" y="0"/>
            <a:ext cx="7920880" cy="685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1" r="2824"/>
          <a:stretch/>
        </p:blipFill>
        <p:spPr bwMode="auto">
          <a:xfrm>
            <a:off x="25102" y="620687"/>
            <a:ext cx="9118898" cy="442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51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02789"/>
            <a:ext cx="8961420" cy="314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1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68"/>
            <a:ext cx="8208144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75396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Курсы по выбору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Palatino Linotype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46826" y="2048606"/>
            <a:ext cx="91759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Две программы одного и того же курса по выбору на 1 год и на 2 года.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Добавление курса без зачетных мероприятий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ru-RU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83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68"/>
            <a:ext cx="8208144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27584" y="-75396"/>
            <a:ext cx="75608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Выставление оценок в аттестат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Palatino Linotype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8" y="1331387"/>
            <a:ext cx="9147398" cy="424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8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52" y="-100568"/>
            <a:ext cx="8208144" cy="125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187624" y="-13682"/>
            <a:ext cx="72008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Смена учебного плана при переводе 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из другого ОУ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Palatino Linotype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09" y="1628800"/>
            <a:ext cx="891974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Зачет результатов освоения учебных предметов осуществляется при одновременном выполнении следующих условий:</a:t>
            </a:r>
          </a:p>
          <a:p>
            <a:pPr marL="285750" lvl="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эти предметы входят в учебные планы образовательного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учреждения;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lvl="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тематика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курсов по выбору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совпадает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;</a:t>
            </a:r>
          </a:p>
          <a:p>
            <a:pPr marL="285750" lvl="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количество часов, отведенное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изучение предмета 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сторонней организации, составляет не менее 80% от количества, отведенного на их изучение в учебном плане Школы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43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68313" y="71202"/>
            <a:ext cx="8229600" cy="981534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8" name="Заголовок 1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000" dirty="0"/>
          </a:p>
        </p:txBody>
      </p:sp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454601" y="21209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Требования к учебному плану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Palatino Linotype"/>
              <a:cs typeface="+mn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03350"/>
            <a:ext cx="8712967" cy="4968552"/>
          </a:xfrm>
        </p:spPr>
        <p:txBody>
          <a:bodyPr/>
          <a:lstStyle/>
          <a:p>
            <a:pPr marL="742950" indent="-742950" eaLnBrk="1" hangingPunct="1">
              <a:spcAft>
                <a:spcPts val="1200"/>
              </a:spcAft>
              <a:buAutoNum type="arabicPeriod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Включает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учебные занятия за 2 года на одного обучающегося — не менее 2170 часов и не более 2590 часов (не более 37 часов в неделю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742950" indent="-742950" eaLnBrk="1" hangingPunct="1">
              <a:spcAft>
                <a:spcPts val="1200"/>
              </a:spcAft>
              <a:buAutoNum type="arabicPeriod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11-12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учебных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предметов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742950" indent="-742950" eaLnBrk="1" hangingPunct="1">
              <a:spcAft>
                <a:spcPts val="1200"/>
              </a:spcAft>
              <a:buAutoNum type="arabicPeriod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Курсы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по выбору: </a:t>
            </a:r>
          </a:p>
          <a:p>
            <a:pPr indent="731838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элективные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(=дополнительные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учебные предметы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indent="731838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факультативные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742950" indent="-742950" eaLnBrk="1" hangingPunct="1">
              <a:spcAft>
                <a:spcPts val="1200"/>
              </a:spcAft>
              <a:buFont typeface="+mj-lt"/>
              <a:buAutoNum type="arabicPeriod" startAt="4"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Индивидуальный проект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(выделено учебное время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02045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ru-RU" sz="2400" b="1" dirty="0" smtClean="0">
                <a:solidFill>
                  <a:srgbClr val="0F6FC6">
                    <a:lumMod val="75000"/>
                  </a:srgbClr>
                </a:solidFill>
                <a:latin typeface="Palatino Linotype"/>
              </a:rPr>
              <a:t>Зачетное </a:t>
            </a:r>
            <a:r>
              <a:rPr lang="ru-RU" sz="2400" b="1" dirty="0">
                <a:solidFill>
                  <a:srgbClr val="0F6FC6">
                    <a:lumMod val="75000"/>
                  </a:srgbClr>
                </a:solidFill>
                <a:latin typeface="Palatino Linotype"/>
              </a:rPr>
              <a:t>мероприятие по отдельным предметам (курсам) предполагается в следующих случаях:</a:t>
            </a:r>
          </a:p>
          <a:p>
            <a:pPr marL="285750" lvl="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rgbClr val="0F6FC6">
                    <a:lumMod val="75000"/>
                  </a:srgbClr>
                </a:solidFill>
                <a:latin typeface="Palatino Linotype"/>
              </a:rPr>
              <a:t>предмет, включенный в индивидуальный учебный план учащегося в Средней школе «Провинциальный колледж», не изучался;</a:t>
            </a:r>
          </a:p>
          <a:p>
            <a:pPr marL="285750" lvl="0" indent="-28575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rgbClr val="0F6FC6">
                    <a:lumMod val="75000"/>
                  </a:srgbClr>
                </a:solidFill>
                <a:latin typeface="Palatino Linotype"/>
              </a:rPr>
              <a:t>количество часов </a:t>
            </a:r>
            <a:r>
              <a:rPr lang="ru-RU" sz="2400" dirty="0" smtClean="0">
                <a:solidFill>
                  <a:srgbClr val="0F6FC6">
                    <a:lumMod val="75000"/>
                  </a:srgbClr>
                </a:solidFill>
                <a:latin typeface="Palatino Linotype"/>
              </a:rPr>
              <a:t>на изучения предмета составляет менее  80% </a:t>
            </a:r>
            <a:r>
              <a:rPr lang="ru-RU" sz="2400" dirty="0">
                <a:solidFill>
                  <a:srgbClr val="0F6FC6">
                    <a:lumMod val="75000"/>
                  </a:srgbClr>
                </a:solidFill>
                <a:latin typeface="Palatino Linotype"/>
              </a:rPr>
              <a:t>количества, отведенного на их изучение в учебном плане </a:t>
            </a:r>
            <a:r>
              <a:rPr lang="ru-RU" sz="2400" dirty="0" smtClean="0">
                <a:solidFill>
                  <a:srgbClr val="0F6FC6">
                    <a:lumMod val="75000"/>
                  </a:srgbClr>
                </a:solidFill>
                <a:latin typeface="Palatino Linotype"/>
              </a:rPr>
              <a:t>Школы.</a:t>
            </a:r>
            <a:endParaRPr lang="ru-RU" sz="2400" dirty="0">
              <a:solidFill>
                <a:srgbClr val="0F6FC6">
                  <a:lumMod val="75000"/>
                </a:srgbClr>
              </a:solidFill>
              <a:latin typeface="Palatino Linotype"/>
            </a:endParaRPr>
          </a:p>
          <a:p>
            <a:pPr lvl="0">
              <a:lnSpc>
                <a:spcPct val="130000"/>
              </a:lnSpc>
            </a:pPr>
            <a:r>
              <a:rPr lang="ru-RU" sz="2400" b="1" dirty="0" smtClean="0">
                <a:solidFill>
                  <a:srgbClr val="0F6FC6">
                    <a:lumMod val="75000"/>
                  </a:srgbClr>
                </a:solidFill>
                <a:latin typeface="Palatino Linotype"/>
              </a:rPr>
              <a:t>Оценка </a:t>
            </a:r>
            <a:r>
              <a:rPr lang="ru-RU" sz="2400" b="1" dirty="0">
                <a:solidFill>
                  <a:srgbClr val="0F6FC6">
                    <a:lumMod val="75000"/>
                  </a:srgbClr>
                </a:solidFill>
                <a:latin typeface="Palatino Linotype"/>
              </a:rPr>
              <a:t>за зачетное мероприятие засчитывается как полугодовые, годовая оценки, ПА по предмету. </a:t>
            </a:r>
          </a:p>
        </p:txBody>
      </p:sp>
    </p:spTree>
    <p:extLst>
      <p:ext uri="{BB962C8B-B14F-4D97-AF65-F5344CB8AC3E}">
        <p14:creationId xmlns:p14="http://schemas.microsoft.com/office/powerpoint/2010/main" val="19944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5730"/>
            <a:ext cx="7560840" cy="683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1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67544" y="306896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Презентация будет выставлена на сайте Средней школы «Провинциальный колледж» в разделе ФГОС.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18184" y="4479503"/>
            <a:ext cx="3928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https://pcollege.edu.yar.ru/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80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Многократное информирование учащихся и родителей. 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Лист выбора ИУП.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Аннотации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к курсам по выбору. 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Ознакомление с учебным планом </a:t>
            </a:r>
            <a:r>
              <a:rPr lang="ru-RU" sz="2800" u="sng" dirty="0">
                <a:solidFill>
                  <a:schemeClr val="accent1">
                    <a:lumMod val="75000"/>
                  </a:schemeClr>
                </a:solidFill>
              </a:rPr>
              <a:t>под подпись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Возможность внесения изменений в течение 2-х недель в сентябре.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71202"/>
            <a:ext cx="8229600" cy="981534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454601" y="21209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Работа по формированию ИУП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Palatino Linotyp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0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64209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280920" cy="6755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2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8" y="0"/>
            <a:ext cx="8802146" cy="5858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8" y="5848641"/>
            <a:ext cx="8802146" cy="104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5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71202"/>
            <a:ext cx="8229600" cy="981534"/>
          </a:xfrm>
          <a:prstGeom prst="roundRect">
            <a:avLst>
              <a:gd name="adj" fmla="val 6371"/>
            </a:avLst>
          </a:prstGeom>
          <a:solidFill>
            <a:srgbClr val="E7F9FF"/>
          </a:solidFill>
          <a:ln w="19050">
            <a:solidFill>
              <a:schemeClr val="tx1"/>
            </a:solidFill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-25399" y="98629"/>
            <a:ext cx="92170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Смена учебного плана в соответствии с положением об ИУП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Palatino Linotype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31988" y="1196752"/>
            <a:ext cx="9175988" cy="5262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Основание -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личное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заявление родителей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(или законных представителей) с указанием причин изменения учебного плана и запроса на конкретные изменения.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Внесение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изменений и (или) дополнений в ИУП возможно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10 классе по окончании полугодия (декабрь), учебного года (май).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Все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изменения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и (или)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дополнения должны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быть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согласованы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Зачетное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мероприятие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 отдельным предметам предполагается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если: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1703388" lvl="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предмет не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изучался;</a:t>
            </a:r>
          </a:p>
          <a:p>
            <a:pPr marL="1703388" lvl="0" indent="-34290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повысился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уровень изучения предмета; 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 startAt="5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Оценки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за зачетное мероприятие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засчитываются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как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полугодовые,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годовая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оценки, ПА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 предмету.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5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Протокол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зачетного мероприятия хранится у зам. директора по УР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35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7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8208144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29600" cy="1143000"/>
          </a:xfrm>
        </p:spPr>
        <p:txBody>
          <a:bodyPr/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Учебные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Palatino Linotype"/>
                <a:cs typeface="+mn-cs"/>
              </a:rPr>
              <a:t>предметы</a:t>
            </a:r>
          </a:p>
        </p:txBody>
      </p:sp>
    </p:spTree>
    <p:extLst>
      <p:ext uri="{BB962C8B-B14F-4D97-AF65-F5344CB8AC3E}">
        <p14:creationId xmlns:p14="http://schemas.microsoft.com/office/powerpoint/2010/main" val="32147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490</Words>
  <Application>Microsoft Office PowerPoint</Application>
  <PresentationFormat>Экран (4:3)</PresentationFormat>
  <Paragraphs>55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Учебный план в соответствии с ФГОС СОО : возможности корректировки</vt:lpstr>
      <vt:lpstr>Требования к учебному плану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Учебные предметы</vt:lpstr>
      <vt:lpstr>Презентация PowerPoint</vt:lpstr>
      <vt:lpstr>Презентация PowerPoint</vt:lpstr>
      <vt:lpstr>Контролируем</vt:lpstr>
      <vt:lpstr>Презентация PowerPoint</vt:lpstr>
      <vt:lpstr>Презентация PowerPoint</vt:lpstr>
      <vt:lpstr>Презентация PowerPoint</vt:lpstr>
      <vt:lpstr>Курсы по выбору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ПКолледж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Пользователь Windows</cp:lastModifiedBy>
  <cp:revision>133</cp:revision>
  <dcterms:created xsi:type="dcterms:W3CDTF">2014-12-17T11:21:30Z</dcterms:created>
  <dcterms:modified xsi:type="dcterms:W3CDTF">2019-11-21T09:10:52Z</dcterms:modified>
</cp:coreProperties>
</file>