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22" r:id="rId3"/>
    <p:sldId id="342" r:id="rId4"/>
    <p:sldId id="327" r:id="rId5"/>
    <p:sldId id="306" r:id="rId6"/>
    <p:sldId id="307" r:id="rId7"/>
    <p:sldId id="341" r:id="rId8"/>
    <p:sldId id="323" r:id="rId9"/>
    <p:sldId id="324" r:id="rId10"/>
    <p:sldId id="321" r:id="rId11"/>
    <p:sldId id="328" r:id="rId12"/>
    <p:sldId id="329" r:id="rId13"/>
    <p:sldId id="313" r:id="rId14"/>
    <p:sldId id="331" r:id="rId15"/>
    <p:sldId id="333" r:id="rId16"/>
    <p:sldId id="33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CC3300"/>
    <a:srgbClr val="800000"/>
    <a:srgbClr val="A50021"/>
    <a:srgbClr val="006600"/>
    <a:srgbClr val="FFFF99"/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73" d="100"/>
          <a:sy n="73" d="100"/>
        </p:scale>
        <p:origin x="-22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4F75EB-BE53-4D93-9F8B-943BD71A25A5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A5B87C-A09C-4C63-B2FD-05504B0A8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089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FD3731-F5F1-47DE-B551-0DAFB7DD4F2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FD3731-F5F1-47DE-B551-0DAFB7DD4F2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36B6BF2-6FC6-4459-8C6D-D686A9E07B24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43343B-15B0-4476-BE94-E5ACAF8BF1E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0D28-D7BD-43B2-B54A-34FD6E642B8C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AC22-5010-49CC-A99A-9021D5944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E5F8-E815-425C-8F71-D6AD9AF09358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F360-EFBB-442E-9F47-CF96930BE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0395-BEFE-47B7-AF71-F1E2D8F61F80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0DA1E-6B87-4893-8AEC-9B337402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82039-4930-48B0-873F-D8821CE8D31C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5D3C9-2623-4588-BB6E-4BFD61F94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4F2D-C6BF-4AF7-B30E-906C89410169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9FC8-6851-45A9-976E-B45D92AB8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8C08-004D-41F7-B8B5-97FF6A357D5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6105-0C1F-478F-8F5E-4E33B29C2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2B17A-300B-4553-9B2B-324B931EC2A4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6BAC-6DF1-45CC-AD5B-0544BDD7C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B28B-43F9-4533-B11F-BBCD6F939305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EAE4-7069-47EB-806E-001D08E8A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52066-A0D3-4B5B-A705-856650E9208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C12E6-4B78-4C90-B2E2-45E3EC0FA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5CBA-DB5F-4220-A26C-A36C709577F9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3F8A9-5737-4CFB-8B17-2C34F7481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0860B-2845-4B16-9287-47D0E66430D6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8886-46A8-48D1-842E-4D24CDBDB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7DF70-4EE4-414D-915F-F3F1F351A618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A92D-6FF4-46F6-A08E-EC9F81015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3DFC-404B-4FDA-B61A-540A319F09F1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D9098-B182-4D42-B982-1BBB4232F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67233-413B-4F37-9479-EA781E5621AD}" type="datetimeFigureOut">
              <a:rPr lang="ru-RU"/>
              <a:pPr>
                <a:defRPr/>
              </a:pPr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DEBF20-4939-46C2-BA5A-E4EE056C7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44488" y="1666478"/>
            <a:ext cx="8435975" cy="33813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5400" b="1" dirty="0" smtClean="0"/>
              <a:t>Результаты реализации  ФГОС СОО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5400" b="1" dirty="0" smtClean="0"/>
              <a:t>2014-2018 </a:t>
            </a:r>
            <a:r>
              <a:rPr lang="ru-RU" sz="5400" b="1" dirty="0" err="1" smtClean="0"/>
              <a:t>г.г</a:t>
            </a:r>
            <a:r>
              <a:rPr lang="ru-RU" sz="5400" b="1" dirty="0" smtClean="0"/>
              <a:t>.</a:t>
            </a:r>
            <a:endParaRPr lang="ru-RU" sz="4400" b="1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-171450"/>
            <a:ext cx="345281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344488" y="257175"/>
            <a:ext cx="5762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МОУ «Средняя  школа с углубленным изучением отдельных предметов «Провинциальный колледж»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3119438" y="5372100"/>
            <a:ext cx="5930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/>
              <a:t>Семко Елена Романовна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0" y="-44589"/>
            <a:ext cx="9144000" cy="1368153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6106"/>
          </a:xfrm>
        </p:spPr>
        <p:txBody>
          <a:bodyPr/>
          <a:lstStyle/>
          <a:p>
            <a:r>
              <a:rPr lang="ru-RU" b="1" dirty="0" smtClean="0"/>
              <a:t>Итого:</a:t>
            </a:r>
            <a:endParaRPr lang="ru-RU" b="1" dirty="0"/>
          </a:p>
        </p:txBody>
      </p:sp>
      <p:sp>
        <p:nvSpPr>
          <p:cNvPr id="6" name="Объект 2"/>
          <p:cNvSpPr>
            <a:spLocks noGrp="1"/>
          </p:cNvSpPr>
          <p:nvPr>
            <p:ph idx="4294967295"/>
          </p:nvPr>
        </p:nvSpPr>
        <p:spPr>
          <a:xfrm>
            <a:off x="0" y="1557339"/>
            <a:ext cx="9144000" cy="496800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4400" b="1" dirty="0" smtClean="0"/>
              <a:t>10 класс - 39 групп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4000" b="1" dirty="0" smtClean="0"/>
              <a:t>из них на параллель – 5 групп</a:t>
            </a:r>
            <a:endParaRPr lang="ru-RU" sz="4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4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4400" b="1" dirty="0" smtClean="0"/>
              <a:t>11 класс – 41 группа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4400" b="1" dirty="0"/>
              <a:t>из них на параллель – </a:t>
            </a:r>
            <a:r>
              <a:rPr lang="ru-RU" sz="4400" b="1" dirty="0" smtClean="0"/>
              <a:t>3 группы</a:t>
            </a:r>
            <a:endParaRPr lang="ru-RU" sz="44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4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7162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-27955" y="-44590"/>
            <a:ext cx="9144000" cy="1817405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84176"/>
          </a:xfrm>
        </p:spPr>
        <p:txBody>
          <a:bodyPr/>
          <a:lstStyle/>
          <a:p>
            <a:r>
              <a:rPr lang="ru-RU" sz="3600" b="1" dirty="0" smtClean="0"/>
              <a:t>Реальная экономия </a:t>
            </a:r>
            <a:br>
              <a:rPr lang="ru-RU" sz="3600" b="1" dirty="0" smtClean="0"/>
            </a:br>
            <a:r>
              <a:rPr lang="ru-RU" sz="3600" b="1" dirty="0" smtClean="0"/>
              <a:t>(по сравнению с БУП 2004) </a:t>
            </a:r>
            <a:endParaRPr lang="ru-RU" sz="3600" b="1" dirty="0"/>
          </a:p>
        </p:txBody>
      </p:sp>
      <p:sp>
        <p:nvSpPr>
          <p:cNvPr id="6" name="Объект 2"/>
          <p:cNvSpPr>
            <a:spLocks noGrp="1"/>
          </p:cNvSpPr>
          <p:nvPr>
            <p:ph idx="4294967295"/>
          </p:nvPr>
        </p:nvSpPr>
        <p:spPr>
          <a:xfrm>
            <a:off x="34305" y="2132856"/>
            <a:ext cx="9144000" cy="3960440"/>
          </a:xfrm>
        </p:spPr>
        <p:txBody>
          <a:bodyPr>
            <a:normAutofit/>
          </a:bodyPr>
          <a:lstStyle/>
          <a:p>
            <a:pPr marL="742950" indent="-7429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r>
              <a:rPr lang="ru-RU" sz="3600" b="1" dirty="0" smtClean="0"/>
              <a:t>Наличие необязательных предметов.</a:t>
            </a:r>
          </a:p>
          <a:p>
            <a:pPr marL="742950" indent="-7429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r>
              <a:rPr lang="ru-RU" sz="3600" b="1" dirty="0" smtClean="0"/>
              <a:t>Возможность формировать группы из учащихся  нескольких классов параллели.</a:t>
            </a:r>
          </a:p>
          <a:p>
            <a:pPr marL="742950" indent="-742950" eaLnBrk="1" hangingPunct="1">
              <a:lnSpc>
                <a:spcPct val="80000"/>
              </a:lnSpc>
              <a:spcAft>
                <a:spcPts val="1200"/>
              </a:spcAft>
              <a:buAutoNum type="arabicPeriod"/>
              <a:defRPr/>
            </a:pPr>
            <a:r>
              <a:rPr lang="ru-RU" sz="3600" b="1" dirty="0" smtClean="0"/>
              <a:t>Свобода в определении количества часов на предмет, курс.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1884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-27955" y="-44590"/>
            <a:ext cx="9144000" cy="1817405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84176"/>
          </a:xfrm>
        </p:spPr>
        <p:txBody>
          <a:bodyPr/>
          <a:lstStyle/>
          <a:p>
            <a:r>
              <a:rPr lang="ru-RU" sz="3600" b="1" dirty="0" smtClean="0"/>
              <a:t>Индивидуальный проект </a:t>
            </a:r>
            <a:br>
              <a:rPr lang="ru-RU" sz="3600" b="1" dirty="0" smtClean="0"/>
            </a:br>
            <a:r>
              <a:rPr lang="ru-RU" sz="3600" b="1" dirty="0" smtClean="0"/>
              <a:t>в учебном плане</a:t>
            </a:r>
            <a:endParaRPr lang="ru-RU" sz="3600" b="1" dirty="0"/>
          </a:p>
        </p:txBody>
      </p:sp>
      <p:sp>
        <p:nvSpPr>
          <p:cNvPr id="6" name="Объект 2"/>
          <p:cNvSpPr>
            <a:spLocks noGrp="1"/>
          </p:cNvSpPr>
          <p:nvPr>
            <p:ph idx="4294967295"/>
          </p:nvPr>
        </p:nvSpPr>
        <p:spPr>
          <a:xfrm>
            <a:off x="1166" y="1700808"/>
            <a:ext cx="9144000" cy="496800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Курс ОИД.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Индивидуальная тема исследования и научный руководитель для каждого учащегося.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Оценивание по итогам школьных научных конференций.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Выставление оценки в аттестат.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4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690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33512" y="-350799"/>
            <a:ext cx="9001000" cy="2414974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525" y="2165350"/>
            <a:ext cx="8897938" cy="35517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3200" b="1" dirty="0">
                <a:cs typeface="+mn-cs"/>
              </a:rPr>
              <a:t>дополнительный предмет всех учебных </a:t>
            </a:r>
            <a:r>
              <a:rPr lang="ru-RU" sz="3200" b="1" dirty="0" smtClean="0">
                <a:cs typeface="+mn-cs"/>
              </a:rPr>
              <a:t>планов;</a:t>
            </a:r>
            <a:endParaRPr lang="ru-RU" sz="3200" b="1" dirty="0">
              <a:cs typeface="+mn-cs"/>
            </a:endParaRP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3200" b="1" dirty="0">
                <a:cs typeface="+mn-cs"/>
              </a:rPr>
              <a:t>основы теории, методологии, практикумы;</a:t>
            </a: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3200" b="1" dirty="0">
                <a:cs typeface="+mn-cs"/>
              </a:rPr>
              <a:t>синхронизация курса с этапами написания курсовой работы.</a:t>
            </a:r>
          </a:p>
        </p:txBody>
      </p:sp>
      <p:sp>
        <p:nvSpPr>
          <p:cNvPr id="48133" name="Прямоугольник 5"/>
          <p:cNvSpPr>
            <a:spLocks noChangeArrowheads="1"/>
          </p:cNvSpPr>
          <p:nvPr/>
        </p:nvSpPr>
        <p:spPr bwMode="auto">
          <a:xfrm>
            <a:off x="149225" y="163513"/>
            <a:ext cx="88709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cs typeface="+mn-cs"/>
              </a:rPr>
              <a:t>Курс «Основы исследовательской деятельности»</a:t>
            </a:r>
          </a:p>
          <a:p>
            <a:pPr algn="ctr"/>
            <a:endParaRPr lang="ru-RU" sz="3200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-4410" y="-209590"/>
            <a:ext cx="9144000" cy="2562615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noFill/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75" y="2481649"/>
            <a:ext cx="889757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2400"/>
              </a:spcAft>
              <a:buSzPct val="100000"/>
              <a:buFont typeface="Arial" pitchFamily="34" charset="0"/>
              <a:buChar char="•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 7 часов консультаций в год.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2400"/>
              </a:spcAft>
              <a:buSzPct val="100000"/>
              <a:buFont typeface="Arial" pitchFamily="34" charset="0"/>
              <a:buChar char="•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ценочный лист (по выполнению этапов работы).</a:t>
            </a:r>
            <a:endParaRPr lang="ru-RU" b="1" dirty="0" smtClean="0">
              <a:ln>
                <a:solidFill>
                  <a:srgbClr val="FF99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851" y="164191"/>
            <a:ext cx="88709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400" b="1" dirty="0">
                <a:latin typeface="+mj-lt"/>
                <a:ea typeface="+mj-ea"/>
                <a:cs typeface="+mj-cs"/>
              </a:rPr>
              <a:t>Научное руководство исследовательской работой</a:t>
            </a: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-10065" y="-301509"/>
            <a:ext cx="9144000" cy="2562615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noFill/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4731" y="1916832"/>
            <a:ext cx="876926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10 класс (декабрь) –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представление исследовательского аппарата и первых результатов.</a:t>
            </a:r>
          </a:p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10 класс (апрель)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предзащита работы, выполненной за год, написание программы продолжения исследования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11 класс (декабрь)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представление завершенного исследования. </a:t>
            </a:r>
            <a:endParaRPr lang="ru-RU" b="1" dirty="0" smtClean="0">
              <a:ln>
                <a:solidFill>
                  <a:srgbClr val="FF99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851" y="164191"/>
            <a:ext cx="88709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400" b="1" dirty="0">
                <a:latin typeface="+mj-lt"/>
                <a:ea typeface="+mj-ea"/>
                <a:cs typeface="+mj-cs"/>
              </a:rPr>
              <a:t>Научные конференции в школе</a:t>
            </a: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-10065" y="-301509"/>
            <a:ext cx="9144000" cy="2562615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noFill/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8993" y="2490538"/>
            <a:ext cx="86733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SzPct val="100000"/>
              <a:buFont typeface="Arial" pitchFamily="34" charset="0"/>
              <a:buChar char="•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Оценка за курс ОИД.</a:t>
            </a:r>
          </a:p>
          <a:p>
            <a:pPr marL="342900" indent="-342900">
              <a:buSzPct val="100000"/>
              <a:buFont typeface="Arial" pitchFamily="34" charset="0"/>
              <a:buChar char="•"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449263" indent="-449263">
              <a:buSzPct val="100000"/>
              <a:buFont typeface="Arial" pitchFamily="34" charset="0"/>
              <a:buChar char="•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Оценка за проект складывается из оценок за защиты курсовой работы и оценки научного руководителя (средняя).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0506" y="348856"/>
            <a:ext cx="77818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  <a:buSzPct val="100000"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В аттестат о среднем общем образовании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выставляется: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350" y="-240269"/>
            <a:ext cx="9144000" cy="1427910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989" name="Rectangle 7"/>
          <p:cNvSpPr>
            <a:spLocks/>
          </p:cNvSpPr>
          <p:nvPr/>
        </p:nvSpPr>
        <p:spPr bwMode="auto">
          <a:xfrm>
            <a:off x="684213" y="-171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Palatino Linotype" pitchFamily="18" charset="0"/>
              </a:rPr>
              <a:t>Компоненты учебного плана</a:t>
            </a:r>
            <a:endParaRPr lang="ru-RU" sz="2000" b="1" dirty="0">
              <a:latin typeface="Palatino Linotype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6350" y="1052736"/>
            <a:ext cx="9144000" cy="5805264"/>
          </a:xfrm>
        </p:spPr>
        <p:txBody>
          <a:bodyPr>
            <a:noAutofit/>
          </a:bodyPr>
          <a:lstStyle/>
          <a:p>
            <a:pPr marL="742950" indent="-742950" eaLnBrk="1" hangingPunct="1">
              <a:lnSpc>
                <a:spcPct val="170000"/>
              </a:lnSpc>
              <a:spcAft>
                <a:spcPts val="1200"/>
              </a:spcAft>
              <a:buAutoNum type="arabicPeriod"/>
              <a:defRPr/>
            </a:pPr>
            <a:r>
              <a:rPr lang="ru-RU" sz="2400" b="1" dirty="0" smtClean="0"/>
              <a:t>11-12 учебных предметов </a:t>
            </a:r>
            <a:r>
              <a:rPr lang="ru-RU" sz="2400" dirty="0" smtClean="0"/>
              <a:t>(из которых 8 обязательных и один предмет из обязательной предметной области </a:t>
            </a:r>
            <a:r>
              <a:rPr lang="ru-RU" sz="2400" dirty="0"/>
              <a:t> "Родной язык и родная литература"</a:t>
            </a:r>
            <a:r>
              <a:rPr lang="ru-RU" sz="2400" dirty="0" smtClean="0"/>
              <a:t> ).</a:t>
            </a:r>
          </a:p>
          <a:p>
            <a:pPr marL="742950" indent="-742950" eaLnBrk="1" hangingPunct="1">
              <a:lnSpc>
                <a:spcPct val="170000"/>
              </a:lnSpc>
              <a:spcAft>
                <a:spcPts val="1200"/>
              </a:spcAft>
              <a:buAutoNum type="arabicPeriod"/>
              <a:defRPr/>
            </a:pPr>
            <a:r>
              <a:rPr lang="ru-RU" sz="2400" b="1" dirty="0" smtClean="0"/>
              <a:t>Индивидуальный проект </a:t>
            </a:r>
            <a:r>
              <a:rPr lang="ru-RU" sz="2400" dirty="0" smtClean="0"/>
              <a:t>(выделено учебное время)</a:t>
            </a:r>
            <a:r>
              <a:rPr lang="ru-RU" sz="2400" b="1" dirty="0" smtClean="0"/>
              <a:t>.</a:t>
            </a:r>
          </a:p>
          <a:p>
            <a:pPr marL="742950" indent="-742950" eaLnBrk="1" hangingPunct="1">
              <a:lnSpc>
                <a:spcPct val="170000"/>
              </a:lnSpc>
              <a:spcAft>
                <a:spcPts val="1200"/>
              </a:spcAft>
              <a:buAutoNum type="arabicPeriod"/>
              <a:defRPr/>
            </a:pPr>
            <a:r>
              <a:rPr lang="ru-RU" sz="2400" b="1" dirty="0" smtClean="0"/>
              <a:t>Курсы по выбору: </a:t>
            </a:r>
          </a:p>
          <a:p>
            <a:pPr indent="731838" eaLnBrk="1" hangingPunct="1">
              <a:lnSpc>
                <a:spcPct val="17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элективные (дополнительные учебные предметы)</a:t>
            </a:r>
          </a:p>
          <a:p>
            <a:pPr indent="731838" eaLnBrk="1" hangingPunct="1">
              <a:lnSpc>
                <a:spcPct val="17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факультативные.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2836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0" y="-171400"/>
            <a:ext cx="9144000" cy="1900690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445"/>
            <a:ext cx="8229600" cy="1143000"/>
          </a:xfrm>
        </p:spPr>
        <p:txBody>
          <a:bodyPr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Статья </a:t>
            </a:r>
            <a:r>
              <a:rPr lang="ru-RU" sz="2800" b="1" dirty="0"/>
              <a:t>34. Основные права обучающихся и меры </a:t>
            </a:r>
            <a:r>
              <a:rPr lang="ru-RU" sz="2800" b="1" dirty="0" smtClean="0"/>
              <a:t>их социальной </a:t>
            </a:r>
            <a:r>
              <a:rPr lang="ru-RU" sz="2800" b="1" dirty="0"/>
              <a:t>поддержки и </a:t>
            </a:r>
            <a:r>
              <a:rPr lang="ru-RU" sz="2800" b="1" dirty="0" smtClean="0"/>
              <a:t>стимулирования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38890"/>
            <a:ext cx="8856984" cy="4302477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5) </a:t>
            </a:r>
            <a:r>
              <a:rPr lang="ru-RU" sz="2800" i="1" u="sng" dirty="0"/>
              <a:t>выбор </a:t>
            </a:r>
            <a:r>
              <a:rPr lang="ru-RU" sz="2800" i="1" u="sng" dirty="0">
                <a:solidFill>
                  <a:srgbClr val="C00000"/>
                </a:solidFill>
              </a:rPr>
              <a:t>факультативных </a:t>
            </a:r>
            <a:r>
              <a:rPr lang="ru-RU" sz="2800" i="1" u="sng" dirty="0"/>
              <a:t>(</a:t>
            </a:r>
            <a:r>
              <a:rPr lang="ru-RU" sz="2800" i="1" u="sng" dirty="0" smtClean="0"/>
              <a:t>необязательных </a:t>
            </a:r>
            <a:r>
              <a:rPr lang="ru-RU" sz="2800" i="1" u="sng" dirty="0"/>
              <a:t>для данного </a:t>
            </a:r>
            <a:r>
              <a:rPr lang="ru-RU" sz="2800" i="1" u="sng" dirty="0" smtClean="0"/>
              <a:t>уровня образования</a:t>
            </a:r>
            <a:r>
              <a:rPr lang="ru-RU" sz="2800" i="1" u="sng" dirty="0"/>
              <a:t>, профессии, специальности или направления подготовки) </a:t>
            </a:r>
            <a:r>
              <a:rPr lang="ru-RU" sz="2800" i="1" u="sng" dirty="0" smtClean="0"/>
              <a:t>и </a:t>
            </a:r>
            <a:r>
              <a:rPr lang="ru-RU" sz="2800" i="1" u="sng" dirty="0" smtClean="0">
                <a:solidFill>
                  <a:srgbClr val="C00000"/>
                </a:solidFill>
              </a:rPr>
              <a:t>элективных </a:t>
            </a:r>
            <a:r>
              <a:rPr lang="ru-RU" sz="2800" i="1" u="sng" dirty="0"/>
              <a:t>(избираемых в обязательном порядке) </a:t>
            </a:r>
            <a:r>
              <a:rPr lang="ru-RU" sz="2800" i="1" dirty="0"/>
              <a:t>учебных предметов</a:t>
            </a:r>
            <a:r>
              <a:rPr lang="ru-RU" sz="2800" i="1" dirty="0" smtClean="0"/>
              <a:t>, курсов</a:t>
            </a:r>
            <a:r>
              <a:rPr lang="ru-RU" sz="2800" i="1" dirty="0"/>
              <a:t>, дисциплин (модулей) из перечня, предлагаемого организацией</a:t>
            </a:r>
            <a:r>
              <a:rPr lang="ru-RU" sz="2800" i="1" dirty="0" smtClean="0"/>
              <a:t>, осуществляющей </a:t>
            </a:r>
            <a:r>
              <a:rPr lang="ru-RU" sz="2800" i="1" dirty="0"/>
              <a:t>образовательную деятельность (после </a:t>
            </a:r>
            <a:r>
              <a:rPr lang="ru-RU" sz="2800" i="1" dirty="0" smtClean="0"/>
              <a:t>получения основного </a:t>
            </a:r>
            <a:r>
              <a:rPr lang="ru-RU" sz="2800" i="1" dirty="0"/>
              <a:t>общего образования);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484784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Palatino Linotype"/>
                <a:ea typeface="+mj-ea"/>
                <a:cs typeface="+mj-cs"/>
              </a:rPr>
              <a:t>1. Обучающимся предоставляются академические права на: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53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350" y="-238682"/>
            <a:ext cx="9144000" cy="1427911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539750" y="0"/>
            <a:ext cx="7927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Составление сводных учебных планов профилей </a:t>
            </a:r>
            <a:br>
              <a:rPr lang="ru-RU" sz="2400" b="1" dirty="0"/>
            </a:br>
            <a:r>
              <a:rPr lang="ru-RU" sz="2400" b="1" dirty="0"/>
              <a:t>Средняя школа «Провинциальный колледж»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2" y="1185157"/>
            <a:ext cx="9012916" cy="54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4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350" y="-240269"/>
            <a:ext cx="9144000" cy="1427910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6" name="Rectangle 5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Лист выбора учащегося для составления индивидуального учебного плана</a:t>
            </a:r>
            <a:endParaRPr lang="ru-RU" sz="160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3893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350" y="-240270"/>
            <a:ext cx="9144000" cy="1725053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0" name="Rectangle 5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Лист выбора учащегося для составления индивидуального учебного плана гуманитарного профиля</a:t>
            </a:r>
            <a:endParaRPr lang="ru-RU" sz="160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2"/>
          <a:stretch/>
        </p:blipFill>
        <p:spPr bwMode="auto">
          <a:xfrm>
            <a:off x="654255" y="1237307"/>
            <a:ext cx="7848190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350" y="-240269"/>
            <a:ext cx="9144000" cy="1427910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989" name="Rectangle 7"/>
          <p:cNvSpPr>
            <a:spLocks/>
          </p:cNvSpPr>
          <p:nvPr/>
        </p:nvSpPr>
        <p:spPr bwMode="auto">
          <a:xfrm>
            <a:off x="684213" y="-171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>
                <a:latin typeface="Palatino Linotype" pitchFamily="18" charset="0"/>
              </a:rPr>
              <a:t>Пример индивидуального учебного плана учащегося (гуманитарный профиль)</a:t>
            </a:r>
            <a:endParaRPr lang="ru-RU" sz="1600" dirty="0">
              <a:latin typeface="Palatino Linotype" pitchFamily="18" charset="0"/>
            </a:endParaRPr>
          </a:p>
        </p:txBody>
      </p:sp>
      <p:pic>
        <p:nvPicPr>
          <p:cNvPr id="419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6288" y="3852863"/>
            <a:ext cx="10128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492375"/>
            <a:ext cx="100806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"/>
          <p:cNvGrpSpPr/>
          <p:nvPr/>
        </p:nvGrpSpPr>
        <p:grpSpPr>
          <a:xfrm>
            <a:off x="-16239" y="764704"/>
            <a:ext cx="9160239" cy="5976664"/>
            <a:chOff x="-16239" y="764704"/>
            <a:chExt cx="9160239" cy="5976664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239" y="764704"/>
              <a:ext cx="9160239" cy="5976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275" y="6467771"/>
              <a:ext cx="348615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30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350" y="-123721"/>
            <a:ext cx="9144000" cy="1076981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036" name="Rectangle 7"/>
          <p:cNvSpPr>
            <a:spLocks/>
          </p:cNvSpPr>
          <p:nvPr/>
        </p:nvSpPr>
        <p:spPr bwMode="auto">
          <a:xfrm>
            <a:off x="684213" y="-171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latin typeface="Palatino Linotype" pitchFamily="18" charset="0"/>
              </a:rPr>
              <a:t>Пример индивидуального учебного плана учащегося (гуманитарный профиль)</a:t>
            </a:r>
            <a:endParaRPr lang="ru-RU" sz="1600">
              <a:latin typeface="Palatino Linotype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" y="971549"/>
            <a:ext cx="9132516" cy="495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6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0" y="-150837"/>
            <a:ext cx="9144000" cy="1427910"/>
          </a:xfrm>
          <a:prstGeom prst="horizontalScroll">
            <a:avLst>
              <a:gd name="adj" fmla="val 17385"/>
            </a:avLst>
          </a:prstGeom>
          <a:gradFill flip="none" rotWithShape="1">
            <a:gsLst>
              <a:gs pos="11000">
                <a:srgbClr val="933A37"/>
              </a:gs>
              <a:gs pos="50000">
                <a:srgbClr val="B04A46"/>
              </a:gs>
              <a:gs pos="38000">
                <a:srgbClr val="A84642"/>
              </a:gs>
              <a:gs pos="21000">
                <a:srgbClr val="A0413E"/>
              </a:gs>
              <a:gs pos="73000">
                <a:srgbClr val="C0524E"/>
              </a:gs>
              <a:gs pos="100000">
                <a:srgbClr val="EBDAD4"/>
              </a:gs>
              <a:gs pos="73000">
                <a:srgbClr val="A08078"/>
              </a:gs>
              <a:gs pos="99000">
                <a:srgbClr val="683D33"/>
              </a:gs>
              <a:gs pos="100000">
                <a:srgbClr val="7B534A"/>
              </a:gs>
              <a:gs pos="100000">
                <a:srgbClr val="55261C"/>
              </a:gs>
            </a:gsLst>
            <a:path path="circle">
              <a:fillToRect r="100000" b="100000"/>
            </a:path>
            <a:tileRect l="-100000" t="-100000"/>
          </a:gra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684213" y="-171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>
                <a:latin typeface="Palatino Linotype" pitchFamily="18" charset="0"/>
              </a:rPr>
              <a:t>Сводный учебный план гуманитарного </a:t>
            </a:r>
            <a:r>
              <a:rPr lang="ru-RU" sz="2400" dirty="0" smtClean="0">
                <a:latin typeface="Palatino Linotype" pitchFamily="18" charset="0"/>
              </a:rPr>
              <a:t>профиля</a:t>
            </a:r>
            <a:endParaRPr lang="ru-RU" sz="1600" dirty="0">
              <a:latin typeface="Palatino Linotype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35471" y="939626"/>
            <a:ext cx="9239885" cy="593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349</Words>
  <Application>Microsoft Office PowerPoint</Application>
  <PresentationFormat>Экран (4:3)</PresentationFormat>
  <Paragraphs>55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 Статья 34. Основные права обучающихся и меры их социальной поддержки и стимулирования  </vt:lpstr>
      <vt:lpstr>Презентация PowerPoint</vt:lpstr>
      <vt:lpstr>Лист выбора учащегося для составления индивидуального учебного плана</vt:lpstr>
      <vt:lpstr>Лист выбора учащегося для составления индивидуального учебного плана гуманитарного профиля</vt:lpstr>
      <vt:lpstr>Презентация PowerPoint</vt:lpstr>
      <vt:lpstr>Презентация PowerPoint</vt:lpstr>
      <vt:lpstr>Презентация PowerPoint</vt:lpstr>
      <vt:lpstr>Итого:</vt:lpstr>
      <vt:lpstr>Реальная экономия  (по сравнению с БУП 2004) </vt:lpstr>
      <vt:lpstr>Индивидуальный проект  в учебном плане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ПКолледж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Учитель</cp:lastModifiedBy>
  <cp:revision>131</cp:revision>
  <dcterms:created xsi:type="dcterms:W3CDTF">2014-12-17T11:21:30Z</dcterms:created>
  <dcterms:modified xsi:type="dcterms:W3CDTF">2019-01-29T07:22:15Z</dcterms:modified>
</cp:coreProperties>
</file>