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0" r:id="rId1"/>
  </p:sldMasterIdLst>
  <p:notesMasterIdLst>
    <p:notesMasterId r:id="rId14"/>
  </p:notesMasterIdLst>
  <p:sldIdLst>
    <p:sldId id="290" r:id="rId2"/>
    <p:sldId id="296" r:id="rId3"/>
    <p:sldId id="300" r:id="rId4"/>
    <p:sldId id="301" r:id="rId5"/>
    <p:sldId id="303" r:id="rId6"/>
    <p:sldId id="305" r:id="rId7"/>
    <p:sldId id="297" r:id="rId8"/>
    <p:sldId id="306" r:id="rId9"/>
    <p:sldId id="308" r:id="rId10"/>
    <p:sldId id="309" r:id="rId11"/>
    <p:sldId id="310" r:id="rId12"/>
    <p:sldId id="30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D853D"/>
    <a:srgbClr val="B4945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 autoAdjust="0"/>
    <p:restoredTop sz="86014" autoAdjust="0"/>
  </p:normalViewPr>
  <p:slideViewPr>
    <p:cSldViewPr snapToGrid="0">
      <p:cViewPr varScale="1">
        <p:scale>
          <a:sx n="47" d="100"/>
          <a:sy n="47" d="100"/>
        </p:scale>
        <p:origin x="-71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F9796-FA8B-4837-87D1-BF642542B45E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11227-A499-4BEB-9DA8-22D10BCDF5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4068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136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5283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056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907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002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9537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3794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2383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113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953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6801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80000" sy="69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4/8/2019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568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1850624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000" b="1" dirty="0" smtClean="0"/>
              <a:t>Модель </a:t>
            </a:r>
            <a:br>
              <a:rPr lang="ru-RU" sz="4000" b="1" dirty="0" smtClean="0"/>
            </a:br>
            <a:r>
              <a:rPr lang="ru-RU" sz="4000" b="1" dirty="0" smtClean="0"/>
              <a:t>формирования </a:t>
            </a:r>
            <a:r>
              <a:rPr lang="ru-RU" sz="4000" b="1" dirty="0" smtClean="0"/>
              <a:t>профессионального </a:t>
            </a:r>
            <a:r>
              <a:rPr lang="ru-RU" sz="4000" b="1" dirty="0" smtClean="0"/>
              <a:t>самоопределения </a:t>
            </a:r>
            <a:br>
              <a:rPr lang="ru-RU" sz="4000" b="1" dirty="0" smtClean="0"/>
            </a:br>
            <a:r>
              <a:rPr lang="ru-RU" sz="4000" b="1" dirty="0" smtClean="0"/>
              <a:t>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 </a:t>
            </a:r>
            <a:r>
              <a:rPr lang="ru-RU" sz="4000" b="1" dirty="0" smtClean="0"/>
              <a:t>ХОЧУ, МОГУ, УМЕЮ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Средняя </a:t>
            </a:r>
            <a:r>
              <a:rPr lang="ru-RU" sz="4000" b="1" dirty="0" smtClean="0"/>
              <a:t>школа </a:t>
            </a:r>
            <a:r>
              <a:rPr lang="ru-RU" sz="4000" b="1" dirty="0" smtClean="0"/>
              <a:t>«Провинциальный колледж»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Ученики 10-х и 11 классов</a:t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37744" y="1517902"/>
          <a:ext cx="11690096" cy="4151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0557"/>
                <a:gridCol w="6539539"/>
              </a:tblGrid>
              <a:tr h="83027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Конкретные мероприятия</a:t>
                      </a:r>
                    </a:p>
                  </a:txBody>
                  <a:tcPr marL="68580" marR="68580" marT="0" marB="0"/>
                </a:tc>
              </a:tr>
              <a:tr h="332110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Использование возможностей высших учебных заведений города Ярославля для формирования профессионального самоопределения с учетом профиля класса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обучения.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Участие в Днях Науки, Фестивалях Науки;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использование базы вузов для проведения практических работ и написания исследовательских работ.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Структура Программы по формированию профессионального самоопределения </a:t>
            </a:r>
            <a:r>
              <a:rPr kumimoji="0" lang="ru-RU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«Хочу, могу, умею…».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912" y="1"/>
            <a:ext cx="11484864" cy="136143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Примеры мероприятий,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предлагаемых </a:t>
            </a:r>
            <a:r>
              <a:rPr lang="ru-RU" sz="3200" b="1" dirty="0" smtClean="0"/>
              <a:t>для профильных классов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9456" y="1361441"/>
          <a:ext cx="11722608" cy="5251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0652"/>
                <a:gridCol w="2930652"/>
                <a:gridCol w="2930652"/>
                <a:gridCol w="2930652"/>
              </a:tblGrid>
              <a:tr h="534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гуманитарный профиль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социально-гуманитарный профиль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естественнонаучный профиль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технологический профиль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08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посещение лекториев, организуемых на гуманитарных факультетах в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ЯрГУ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им.П.Г.Демидова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ЯГПУ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им.К.Д.Ушинского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(знакомство с кадровым потенциалом вузов, с проблемами, которые решают гуманитарные науки);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знакомство с Ярославским театральным институтом,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ФБГУК «Российский государственный академический театр драмы имени Ф. Волкова» (знакомство с особенностями творческих профессий)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Интерактивная игра «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Prof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тропы» в рамках городских Дней науки и техники (ЯГТУ);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практические занятия в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бизнес-инкубаторе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составление и защита собственных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бизнес-проектов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и участие в конкурсе «Взлетная полоса»;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встречи с людьми, реализующими бизнес проекты;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экскурсии в организации, связанные с банковским делом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Фестиваль науки в ЯГПУ им. К.Д.Ушинского( экскурсии в Зоологический музей, Ботанический сад);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знакомство с Компанией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Р-Фарм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и особенностями производства лекарств;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экскурсия в Экспертно-криминалистический центр УМВД России по Ярославской области;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знакомство с оранжереей и зоологическим музеем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ЯрГУим.П.Г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. Демидова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Экскурсия «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Тензор-федеральная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ИТ-компания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»;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Акция «Час кода» (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ЯрГУ-Тензор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);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ознакомительные занятия на разных факультетах ЯГТУ;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посещение цикла лекций, посвященных новейшим достижениям в области точных и естественных наук , в рамках Фестиваля науки в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ЯрГУим.П.Г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Демидова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Ученики 10-х и 11 классов</a:t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37744" y="1261871"/>
          <a:ext cx="11954256" cy="3797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5964"/>
                <a:gridCol w="6718292"/>
              </a:tblGrid>
              <a:tr h="50852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Конкретные мероприятия</a:t>
                      </a:r>
                    </a:p>
                  </a:txBody>
                  <a:tcPr marL="68580" marR="68580" marT="0" marB="0"/>
                </a:tc>
              </a:tr>
              <a:tr h="328928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Летние и зимние 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образовательные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лагеря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Например, ряд мероприятий зимнего лагеря (январь 2018 г.) «Хранители времени» имел 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профориентационную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направленность. Участники лагеря получили возможность подробно ознакомиться с широким спектром профессий, востребованных в музейном деле. Полученные представления были закреплены практическими работами под руководством специалистов, проектами.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Структура Программы по формированию профессионального самоопределения </a:t>
            </a:r>
            <a:r>
              <a:rPr kumimoji="0" lang="ru-RU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«Хочу, могу, умею…».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Особенности модели </a:t>
            </a:r>
            <a:r>
              <a:rPr lang="ru-RU" sz="3200" b="1" dirty="0" smtClean="0"/>
              <a:t>обуславливаются: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i="1" dirty="0" smtClean="0"/>
              <a:t>1. Контингентом </a:t>
            </a:r>
            <a:r>
              <a:rPr lang="ru-RU" i="1" dirty="0" smtClean="0"/>
              <a:t>обучающихся - </a:t>
            </a:r>
            <a:r>
              <a:rPr lang="ru-RU" dirty="0" smtClean="0"/>
              <a:t> </a:t>
            </a:r>
            <a:r>
              <a:rPr lang="ru-RU" dirty="0" smtClean="0"/>
              <a:t>ученики 10-х и 11-х </a:t>
            </a:r>
            <a:r>
              <a:rPr lang="ru-RU" dirty="0" smtClean="0"/>
              <a:t>классов.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2. Организацией учебного процесса согласно ФГОС СОО. </a:t>
            </a:r>
            <a:r>
              <a:rPr lang="ru-RU" dirty="0" smtClean="0"/>
              <a:t>Поступление в профильные классы с углубленным изучением отдельных предметов предполагает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у абитуриентов профессиональных </a:t>
            </a:r>
            <a:r>
              <a:rPr lang="ru-RU" dirty="0" smtClean="0"/>
              <a:t>предпочтений.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3. Нацеленностью учеников школы на продолжение обучения в высших учебных заведениях</a:t>
            </a:r>
            <a:r>
              <a:rPr lang="ru-RU" dirty="0" smtClean="0"/>
              <a:t> (более 25 лет существования школы в вузы поступают 95-100% выпускников), чему, безусловно, способствует «образ жизни» школы, поддерживаемый преподавателями вузов.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Принцип работы</a:t>
            </a:r>
            <a:br>
              <a:rPr lang="ru-RU" sz="32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Деятельность </a:t>
            </a:r>
            <a:r>
              <a:rPr lang="ru-RU" dirty="0" smtClean="0"/>
              <a:t>школы, направленная на формирование профессионального самоопределения обучающихся, не ограничивается мероприятиями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направленности. В ходе образовательного процесса (урочной, внеурочной работы, реализации дополнительных образовательных программ) преподавательский коллектив школы передаёт свой опыт эмоционально-ценностного отношения к профессиональным знаниям и практике, определяет и корректирует  профессиональный выбор молодых людей и предоставляет им возможность дальнейшей быстрой адаптации в студенческом социуме.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1759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b="1" dirty="0" smtClean="0"/>
              <a:t> </a:t>
            </a:r>
            <a:r>
              <a:rPr lang="ru-RU" sz="3200" b="1" dirty="0" smtClean="0"/>
              <a:t>Структура </a:t>
            </a:r>
            <a:r>
              <a:rPr lang="ru-RU" sz="3200" b="1" dirty="0" smtClean="0"/>
              <a:t>модели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37744" y="894081"/>
          <a:ext cx="11954256" cy="596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5964"/>
                <a:gridCol w="6718292"/>
              </a:tblGrid>
              <a:tr h="41136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Конкретные мероприятия</a:t>
                      </a:r>
                    </a:p>
                  </a:txBody>
                  <a:tcPr marL="68580" marR="68580" marT="0" marB="0"/>
                </a:tc>
              </a:tr>
              <a:tr h="280429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Профориентационные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мероприятия для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абитуриентов и их родителей (законных представителей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Дни открытых дверей;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индивидуальное собеседование;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тестирование, в том числе по предполагаемым предметам углубленного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изучения;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выбор ИУП – заполнение «листов выбора».</a:t>
                      </a:r>
                    </a:p>
                  </a:txBody>
                  <a:tcPr marL="68580" marR="68580" marT="0" marB="0"/>
                </a:tc>
              </a:tr>
              <a:tr h="274826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Работа по составлению ИУП обучающихся;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анкетирование, позволяющее выявить степень профессионального самоопределения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обучающихся.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Индивидуальные консультации с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обучающимися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 родителями для составления и корректировки ИУП с учетом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профориентационных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потребностей (соответствие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предметов углубленного изучения экзаменам ЕГЭ, необходимым для поступления в выбранные учебные заведения).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Индивидуальный учебный план (ИУП)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5355771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333333"/>
              </a:solidFill>
              <a:latin typeface="Helvetica"/>
            </a:endParaRPr>
          </a:p>
          <a:p>
            <a:pPr algn="just">
              <a:buNone/>
            </a:pPr>
            <a:r>
              <a:rPr lang="ru-RU" dirty="0" smtClean="0"/>
              <a:t>	предоставляет </a:t>
            </a:r>
            <a:r>
              <a:rPr lang="ru-RU" dirty="0" smtClean="0"/>
              <a:t>возможность личностного выбора и значительно увеличивает количество часов, отводимых на предметы углубленного изучения. Подобный принцип обучения эффективен только в том случае, если ученик мотивирован осознанным выбором будущей специальности/профиля обучения в вузе. Учебный план профиля строится с учетом предполагаемого продолжения образования </a:t>
            </a:r>
            <a:r>
              <a:rPr lang="ru-RU" dirty="0" smtClean="0"/>
              <a:t>обучающихся и </a:t>
            </a:r>
            <a:r>
              <a:rPr lang="ru-RU" dirty="0" smtClean="0"/>
              <a:t>ориентацией на будущую сферу профессиональной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4899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Ученики 10-х и 11 классов</a:t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37744" y="1261870"/>
          <a:ext cx="11954256" cy="4915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5964"/>
                <a:gridCol w="6718292"/>
              </a:tblGrid>
              <a:tr h="44325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Конкретные мероприятия</a:t>
                      </a:r>
                    </a:p>
                  </a:txBody>
                  <a:tcPr marL="68580" marR="68580" marT="0" marB="0"/>
                </a:tc>
              </a:tr>
              <a:tr h="447215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Исследовательская деятельность  учащихся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работа над исследовательским проектом;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индивидуальные консультации со специалистами; 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школьные учебно-исследовательские конференции с защитой исследовательского проекта ;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тезисов исследования и размещение их на сайте школы;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выступления на научно-исследовательских конференциях разного уровня вне школы.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Структура Программы по формированию профессионального самоопределения </a:t>
            </a:r>
            <a:r>
              <a:rPr kumimoji="0" lang="ru-RU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«Хочу, могу, умею…».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Исследовательский проект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		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/>
              <a:t>	</a:t>
            </a:r>
            <a:r>
              <a:rPr lang="ru-RU" b="1" dirty="0" smtClean="0"/>
              <a:t>	</a:t>
            </a:r>
            <a:r>
              <a:rPr lang="ru-RU" dirty="0" smtClean="0"/>
              <a:t>Одним </a:t>
            </a:r>
            <a:r>
              <a:rPr lang="ru-RU" dirty="0" smtClean="0"/>
              <a:t>из ожидаемых эффектов работы над </a:t>
            </a:r>
            <a:r>
              <a:rPr lang="ru-RU" dirty="0" smtClean="0"/>
              <a:t>исследовательским </a:t>
            </a:r>
            <a:r>
              <a:rPr lang="ru-RU" dirty="0" smtClean="0"/>
              <a:t>проектом  является профессиональная социализация или вхождение в профессию.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4899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Ученики 10-х и 11 классов</a:t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37744" y="1261871"/>
          <a:ext cx="11954256" cy="4772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5964"/>
                <a:gridCol w="6718292"/>
              </a:tblGrid>
              <a:tr h="39042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Конкретные мероприятия</a:t>
                      </a:r>
                    </a:p>
                  </a:txBody>
                  <a:tcPr marL="68580" marR="68580" marT="0" marB="0"/>
                </a:tc>
              </a:tr>
              <a:tr h="231844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Знакомство с профессиями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банка профессий, позволяющего представить профиль профессии и вариативные пути достижения поставленной цели. Размещение его на сайте школы;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система классных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часов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«Мой выбор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»,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«Классный  выбор».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144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Встречи с выпускниками колледжа – студентами вузов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Беседы-размышления «Десять причин, по которым я выбираю …» о вузах Российской Федерации и профессиях, которые можно получить, закончив тот или иной вуз.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Структура Программы по формированию профессионального самоопределения </a:t>
            </a:r>
            <a:r>
              <a:rPr kumimoji="0" lang="ru-RU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«Хочу, могу, умею…».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Ученики 10-х и 11 классов</a:t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37744" y="1261871"/>
          <a:ext cx="11954256" cy="4952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5964"/>
                <a:gridCol w="6718292"/>
              </a:tblGrid>
              <a:tr h="39042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Конкретные мероприятия</a:t>
                      </a:r>
                    </a:p>
                  </a:txBody>
                  <a:tcPr marL="68580" marR="68580" marT="0" marB="0"/>
                </a:tc>
              </a:tr>
              <a:tr h="231844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Курсы внеурочной деятельности с 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профориентационной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составляющей (приоритет – встречи с людьми разных профессий, экскурсии на предприятия и в вузы –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«увидеть себя в профессии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»).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Клуб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«Семейная профессия»;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Объединение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профессионального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самоопределения.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144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Практикоориентированные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курсы внеурочной деятельности (приоритет – формирование навыков и приобретение знаний, необходимых для профессиональных проб –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«почувствовать себя в профессии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).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Мастерская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рекламы;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Спортивное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программирование.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Структура Программы по формированию профессионального самоопределения </a:t>
            </a:r>
            <a:r>
              <a:rPr kumimoji="0" lang="ru-RU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«Хочу, могу, умею…».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</TotalTime>
  <Words>727</Words>
  <Application>Microsoft Office PowerPoint</Application>
  <PresentationFormat>Произвольный</PresentationFormat>
  <Paragraphs>88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             Модель  формирования профессионального самоопределения     ХОЧУ, МОГУ, УМЕЮ    Средняя школа «Провинциальный колледж»        </vt:lpstr>
      <vt:lpstr>       Особенности модели обуславливаются:       </vt:lpstr>
      <vt:lpstr>        Принцип работы       </vt:lpstr>
      <vt:lpstr>        Структура модели        </vt:lpstr>
      <vt:lpstr>Индивидуальный учебный план (ИУП)</vt:lpstr>
      <vt:lpstr>       Ученики 10-х и 11 классов        </vt:lpstr>
      <vt:lpstr>Исследовательский проект</vt:lpstr>
      <vt:lpstr>       Ученики 10-х и 11 классов        </vt:lpstr>
      <vt:lpstr>       Ученики 10-х и 11 классов        </vt:lpstr>
      <vt:lpstr>       Ученики 10-х и 11 классов        </vt:lpstr>
      <vt:lpstr>Примеры мероприятий,  предлагаемых для профильных классов</vt:lpstr>
      <vt:lpstr>       Ученики 10-х и 11 классов      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Станислав</dc:creator>
  <cp:lastModifiedBy>Ольга Владимировна</cp:lastModifiedBy>
  <cp:revision>80</cp:revision>
  <dcterms:created xsi:type="dcterms:W3CDTF">2016-04-25T07:38:47Z</dcterms:created>
  <dcterms:modified xsi:type="dcterms:W3CDTF">2019-04-08T06:48:48Z</dcterms:modified>
</cp:coreProperties>
</file>